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fe92e6c46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fe92e6c46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fe92e6c46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fe92e6c46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fe92e6c46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fe92e6c46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fe92e6c46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fe92e6c46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fe92e6c46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fe92e6c46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fe92e6c46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fe92e6c46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58e9c5abd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58e9c5ab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fe92e6c46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fe92e6c46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fe92e6c46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fe92e6c46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fe92e6c46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fe92e6c46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fe92e6c46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fe92e6c46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fe92e6c46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fe92e6c46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fe92e6c46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fe92e6c46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fe92e6c46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fe92e6c46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fe92e6c46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fe92e6c46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fe92e6c46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fe92e6c46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forms.gle/pPkJZEPJe5eighqh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indistar.org"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96825" y="1228775"/>
            <a:ext cx="9573600" cy="152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Pleasant Gardens</a:t>
            </a:r>
            <a:endParaRPr/>
          </a:p>
          <a:p>
            <a:pPr indent="0" lvl="0" marL="0" rtl="0" algn="l">
              <a:spcBef>
                <a:spcPts val="0"/>
              </a:spcBef>
              <a:spcAft>
                <a:spcPts val="0"/>
              </a:spcAft>
              <a:buNone/>
            </a:pPr>
            <a:r>
              <a:rPr lang="en"/>
              <a:t>Elementary School</a:t>
            </a:r>
            <a:endParaRPr/>
          </a:p>
        </p:txBody>
      </p:sp>
      <p:sp>
        <p:nvSpPr>
          <p:cNvPr id="68" name="Google Shape;68;p13"/>
          <p:cNvSpPr txBox="1"/>
          <p:nvPr>
            <p:ph idx="1" type="subTitle"/>
          </p:nvPr>
        </p:nvSpPr>
        <p:spPr>
          <a:xfrm>
            <a:off x="221175" y="2752780"/>
            <a:ext cx="82221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Title 1 Annual Meeting</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2021-2022</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pic>
        <p:nvPicPr>
          <p:cNvPr id="69" name="Google Shape;69;p13"/>
          <p:cNvPicPr preferRelativeResize="0"/>
          <p:nvPr/>
        </p:nvPicPr>
        <p:blipFill>
          <a:blip r:embed="rId3">
            <a:alphaModFix/>
          </a:blip>
          <a:stretch>
            <a:fillRect/>
          </a:stretch>
        </p:blipFill>
        <p:spPr>
          <a:xfrm>
            <a:off x="4572000" y="2752775"/>
            <a:ext cx="2260075" cy="2375500"/>
          </a:xfrm>
          <a:prstGeom prst="rect">
            <a:avLst/>
          </a:prstGeom>
          <a:noFill/>
          <a:ln>
            <a:noFill/>
          </a:ln>
        </p:spPr>
      </p:pic>
      <p:pic>
        <p:nvPicPr>
          <p:cNvPr id="70" name="Google Shape;70;p13"/>
          <p:cNvPicPr preferRelativeResize="0"/>
          <p:nvPr/>
        </p:nvPicPr>
        <p:blipFill>
          <a:blip r:embed="rId4">
            <a:alphaModFix/>
          </a:blip>
          <a:stretch>
            <a:fillRect/>
          </a:stretch>
        </p:blipFill>
        <p:spPr>
          <a:xfrm>
            <a:off x="6502725" y="181025"/>
            <a:ext cx="2502250" cy="257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Parent and Family Engagement</a:t>
            </a:r>
            <a:endParaRPr/>
          </a:p>
        </p:txBody>
      </p:sp>
      <p:sp>
        <p:nvSpPr>
          <p:cNvPr id="139" name="Google Shape;139;p22"/>
          <p:cNvSpPr txBox="1"/>
          <p:nvPr>
            <p:ph idx="1" type="body"/>
          </p:nvPr>
        </p:nvSpPr>
        <p:spPr>
          <a:xfrm>
            <a:off x="460950" y="1834400"/>
            <a:ext cx="8222100" cy="2950500"/>
          </a:xfrm>
          <a:prstGeom prst="rect">
            <a:avLst/>
          </a:prstGeom>
        </p:spPr>
        <p:txBody>
          <a:bodyPr anchorCtr="0" anchor="t" bIns="91425" lIns="91425" spcFirstLastPara="1" rIns="91425" wrap="square" tIns="91425">
            <a:noAutofit/>
          </a:bodyPr>
          <a:lstStyle/>
          <a:p>
            <a:pPr indent="-6350" lvl="0" marL="57150" rtl="0" algn="l">
              <a:lnSpc>
                <a:spcPct val="100000"/>
              </a:lnSpc>
              <a:spcBef>
                <a:spcPts val="0"/>
              </a:spcBef>
              <a:spcAft>
                <a:spcPts val="0"/>
              </a:spcAft>
              <a:buNone/>
            </a:pPr>
            <a:r>
              <a:rPr lang="en" sz="3000">
                <a:solidFill>
                  <a:srgbClr val="000000"/>
                </a:solidFill>
                <a:highlight>
                  <a:srgbClr val="FFFFFF"/>
                </a:highlight>
                <a:latin typeface="Verdana"/>
                <a:ea typeface="Verdana"/>
                <a:cs typeface="Verdana"/>
                <a:sym typeface="Verdana"/>
              </a:rPr>
              <a:t>Schools are also required to plan how they will </a:t>
            </a:r>
            <a:r>
              <a:rPr b="1" lang="en" sz="3000">
                <a:solidFill>
                  <a:srgbClr val="000000"/>
                </a:solidFill>
                <a:highlight>
                  <a:srgbClr val="FFFFFF"/>
                </a:highlight>
                <a:latin typeface="Verdana"/>
                <a:ea typeface="Verdana"/>
                <a:cs typeface="Verdana"/>
                <a:sym typeface="Verdana"/>
              </a:rPr>
              <a:t>engage parents and families in the education of their children</a:t>
            </a:r>
            <a:r>
              <a:rPr lang="en" sz="3000">
                <a:solidFill>
                  <a:srgbClr val="000000"/>
                </a:solidFill>
                <a:highlight>
                  <a:srgbClr val="FFFFFF"/>
                </a:highlight>
                <a:latin typeface="Verdana"/>
                <a:ea typeface="Verdana"/>
                <a:cs typeface="Verdana"/>
                <a:sym typeface="Verdana"/>
              </a:rPr>
              <a:t>. Each school must write, with the help of parents, a school Parent and Family Engagement Policy.  </a:t>
            </a:r>
            <a:endParaRPr>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Parent and Family Engagement</a:t>
            </a:r>
            <a:endParaRPr/>
          </a:p>
        </p:txBody>
      </p:sp>
      <p:pic>
        <p:nvPicPr>
          <p:cNvPr descr="IMG_0342.JPG" id="145" name="Google Shape;145;p23"/>
          <p:cNvPicPr preferRelativeResize="0"/>
          <p:nvPr/>
        </p:nvPicPr>
        <p:blipFill rotWithShape="1">
          <a:blip r:embed="rId3">
            <a:alphaModFix/>
          </a:blip>
          <a:srcRect b="24961" l="0" r="0" t="24966"/>
          <a:stretch/>
        </p:blipFill>
        <p:spPr>
          <a:xfrm>
            <a:off x="609600" y="3733800"/>
            <a:ext cx="2103300" cy="1409700"/>
          </a:xfrm>
          <a:prstGeom prst="rect">
            <a:avLst/>
          </a:prstGeom>
          <a:noFill/>
          <a:ln>
            <a:noFill/>
          </a:ln>
        </p:spPr>
      </p:pic>
      <p:pic>
        <p:nvPicPr>
          <p:cNvPr descr="IMG_0340.JPG" id="146" name="Google Shape;146;p23"/>
          <p:cNvPicPr preferRelativeResize="0"/>
          <p:nvPr/>
        </p:nvPicPr>
        <p:blipFill rotWithShape="1">
          <a:blip r:embed="rId4">
            <a:alphaModFix/>
          </a:blip>
          <a:srcRect b="25207" l="0" r="0" t="25211"/>
          <a:stretch/>
        </p:blipFill>
        <p:spPr>
          <a:xfrm>
            <a:off x="6096000" y="1705425"/>
            <a:ext cx="2508300" cy="1664700"/>
          </a:xfrm>
          <a:prstGeom prst="rect">
            <a:avLst/>
          </a:prstGeom>
          <a:noFill/>
          <a:ln>
            <a:noFill/>
          </a:ln>
        </p:spPr>
      </p:pic>
      <p:sp>
        <p:nvSpPr>
          <p:cNvPr id="147" name="Google Shape;147;p23"/>
          <p:cNvSpPr txBox="1"/>
          <p:nvPr/>
        </p:nvSpPr>
        <p:spPr>
          <a:xfrm>
            <a:off x="533400" y="1705425"/>
            <a:ext cx="5349900" cy="11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lang="en" sz="1800">
                <a:latin typeface="Times New Roman"/>
                <a:ea typeface="Times New Roman"/>
                <a:cs typeface="Times New Roman"/>
                <a:sym typeface="Times New Roman"/>
              </a:rPr>
              <a:t>The school’s Parent and Family Engagement</a:t>
            </a:r>
            <a:r>
              <a:rPr b="0" i="0" lang="en" sz="1800" u="none" cap="none" strike="noStrike">
                <a:solidFill>
                  <a:srgbClr val="000000"/>
                </a:solidFill>
                <a:latin typeface="Times New Roman"/>
                <a:ea typeface="Times New Roman"/>
                <a:cs typeface="Times New Roman"/>
                <a:sym typeface="Times New Roman"/>
              </a:rPr>
              <a:t> Policy describes how schools and families work together to help children succeed.</a:t>
            </a:r>
            <a:endParaRPr sz="1800"/>
          </a:p>
        </p:txBody>
      </p:sp>
      <p:sp>
        <p:nvSpPr>
          <p:cNvPr id="148" name="Google Shape;148;p23"/>
          <p:cNvSpPr txBox="1"/>
          <p:nvPr/>
        </p:nvSpPr>
        <p:spPr>
          <a:xfrm>
            <a:off x="533400" y="2736300"/>
            <a:ext cx="5486400" cy="11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b="0" i="0" lang="en" sz="1800" u="none" cap="none" strike="noStrike">
                <a:solidFill>
                  <a:srgbClr val="000000"/>
                </a:solidFill>
                <a:latin typeface="Times New Roman"/>
                <a:ea typeface="Times New Roman"/>
                <a:cs typeface="Times New Roman"/>
                <a:sym typeface="Times New Roman"/>
              </a:rPr>
              <a:t>Accountability agreements (compacts)  state the responsibilities for learning for parents, students, and school staff.</a:t>
            </a:r>
            <a:endParaRPr sz="1800"/>
          </a:p>
        </p:txBody>
      </p:sp>
      <p:sp>
        <p:nvSpPr>
          <p:cNvPr id="149" name="Google Shape;149;p23"/>
          <p:cNvSpPr txBox="1"/>
          <p:nvPr/>
        </p:nvSpPr>
        <p:spPr>
          <a:xfrm>
            <a:off x="3519487" y="3733800"/>
            <a:ext cx="5395800" cy="22827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100000"/>
              </a:lnSpc>
              <a:spcBef>
                <a:spcPts val="0"/>
              </a:spcBef>
              <a:spcAft>
                <a:spcPts val="0"/>
              </a:spcAft>
              <a:buClr>
                <a:srgbClr val="000000"/>
              </a:buClr>
              <a:buSzPts val="1800"/>
              <a:buFont typeface="Times New Roman"/>
              <a:buChar char="•"/>
            </a:pPr>
            <a:r>
              <a:rPr b="0" i="0" lang="en" sz="1800" u="none" cap="none" strike="noStrike">
                <a:solidFill>
                  <a:srgbClr val="000000"/>
                </a:solidFill>
                <a:latin typeface="Times New Roman"/>
                <a:ea typeface="Times New Roman"/>
                <a:cs typeface="Times New Roman"/>
                <a:sym typeface="Times New Roman"/>
              </a:rPr>
              <a:t>Translate school information into families’ first language.</a:t>
            </a:r>
            <a:endParaRPr sz="1800"/>
          </a:p>
          <a:p>
            <a:pPr indent="-419100" lvl="0" marL="457200" marR="0" rtl="0" algn="l">
              <a:lnSpc>
                <a:spcPct val="100000"/>
              </a:lnSpc>
              <a:spcBef>
                <a:spcPts val="0"/>
              </a:spcBef>
              <a:spcAft>
                <a:spcPts val="0"/>
              </a:spcAft>
              <a:buClr>
                <a:srgbClr val="000000"/>
              </a:buClr>
              <a:buSzPts val="1800"/>
              <a:buFont typeface="Times New Roman"/>
              <a:buChar char="•"/>
            </a:pPr>
            <a:r>
              <a:rPr b="0" i="0" lang="en" sz="1800" u="none" cap="none" strike="noStrike">
                <a:solidFill>
                  <a:srgbClr val="000000"/>
                </a:solidFill>
                <a:latin typeface="Times New Roman"/>
                <a:ea typeface="Times New Roman"/>
                <a:cs typeface="Times New Roman"/>
                <a:sym typeface="Times New Roman"/>
              </a:rPr>
              <a:t>Host activities to help families help children learn. </a:t>
            </a:r>
            <a:endParaRPr sz="1800"/>
          </a:p>
          <a:p>
            <a:pPr indent="-419100" lvl="0" marL="457200" marR="0" rtl="0" algn="l">
              <a:lnSpc>
                <a:spcPct val="100000"/>
              </a:lnSpc>
              <a:spcBef>
                <a:spcPts val="0"/>
              </a:spcBef>
              <a:spcAft>
                <a:spcPts val="0"/>
              </a:spcAft>
              <a:buClr>
                <a:srgbClr val="000000"/>
              </a:buClr>
              <a:buSzPts val="1800"/>
              <a:buFont typeface="Times New Roman"/>
              <a:buChar char="•"/>
            </a:pPr>
            <a:r>
              <a:rPr b="0" i="0" lang="en" sz="1800" u="none" cap="none" strike="noStrike">
                <a:solidFill>
                  <a:srgbClr val="000000"/>
                </a:solidFill>
                <a:latin typeface="Times New Roman"/>
                <a:ea typeface="Times New Roman"/>
                <a:cs typeface="Times New Roman"/>
                <a:sym typeface="Times New Roman"/>
              </a:rPr>
              <a:t>Offer parenting classes for parents.</a:t>
            </a:r>
            <a:endParaRPr sz="1800"/>
          </a:p>
          <a:p>
            <a:pPr indent="0" lvl="0" marL="0" marR="0" rtl="0" algn="l">
              <a:lnSpc>
                <a:spcPct val="100000"/>
              </a:lnSpc>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150" name="Google Shape;150;p23"/>
          <p:cNvSpPr txBox="1"/>
          <p:nvPr/>
        </p:nvSpPr>
        <p:spPr>
          <a:xfrm>
            <a:off x="3571037" y="3370200"/>
            <a:ext cx="43005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1C14"/>
              </a:buClr>
              <a:buFont typeface="Times New Roman"/>
              <a:buNone/>
            </a:pPr>
            <a:r>
              <a:rPr b="0" i="0" lang="en" sz="2400" u="none" cap="none" strike="noStrike">
                <a:solidFill>
                  <a:srgbClr val="FF1C14"/>
                </a:solidFill>
                <a:latin typeface="Times New Roman"/>
                <a:ea typeface="Times New Roman"/>
                <a:cs typeface="Times New Roman"/>
                <a:sym typeface="Times New Roman"/>
              </a:rPr>
              <a:t>Title I money can also be used to: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Font typeface="Verdana"/>
              <a:buNone/>
            </a:pPr>
            <a:r>
              <a:rPr lang="en" sz="3800">
                <a:solidFill>
                  <a:srgbClr val="FFFFFF"/>
                </a:solidFill>
                <a:latin typeface="Verdana"/>
                <a:ea typeface="Verdana"/>
                <a:cs typeface="Verdana"/>
                <a:sym typeface="Verdana"/>
              </a:rPr>
              <a:t>How Can You Help Your Child?</a:t>
            </a:r>
            <a:endParaRPr>
              <a:solidFill>
                <a:srgbClr val="FFFFFF"/>
              </a:solidFill>
            </a:endParaRPr>
          </a:p>
        </p:txBody>
      </p:sp>
      <p:sp>
        <p:nvSpPr>
          <p:cNvPr id="156" name="Google Shape;156;p24"/>
          <p:cNvSpPr txBox="1"/>
          <p:nvPr>
            <p:ph idx="1" type="body"/>
          </p:nvPr>
        </p:nvSpPr>
        <p:spPr>
          <a:xfrm>
            <a:off x="241975" y="1919075"/>
            <a:ext cx="8817300" cy="3164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200">
                <a:solidFill>
                  <a:srgbClr val="003366"/>
                </a:solidFill>
                <a:latin typeface="Times New Roman"/>
                <a:ea typeface="Times New Roman"/>
                <a:cs typeface="Times New Roman"/>
                <a:sym typeface="Times New Roman"/>
              </a:rPr>
              <a:t>Families are an Important Part of our Title 1 School!</a:t>
            </a:r>
            <a:endParaRPr sz="3200">
              <a:solidFill>
                <a:srgbClr val="003366"/>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a:solidFill>
                  <a:srgbClr val="000000"/>
                </a:solidFill>
                <a:latin typeface="Times New Roman"/>
                <a:ea typeface="Times New Roman"/>
                <a:cs typeface="Times New Roman"/>
                <a:sym typeface="Times New Roman"/>
              </a:rPr>
              <a:t>Be sure your child comes to school ready to learn. Ensure your child:</a:t>
            </a:r>
            <a:endParaRPr>
              <a:solidFill>
                <a:srgbClr val="000000"/>
              </a:solidFill>
              <a:latin typeface="Times New Roman"/>
              <a:ea typeface="Times New Roman"/>
              <a:cs typeface="Times New Roman"/>
              <a:sym typeface="Times New Roman"/>
            </a:endParaRPr>
          </a:p>
          <a:p>
            <a:pPr indent="0" lvl="1" marL="457200" rtl="0" algn="l">
              <a:lnSpc>
                <a:spcPct val="10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Is well rested.</a:t>
            </a:r>
            <a:endParaRPr>
              <a:solidFill>
                <a:srgbClr val="000000"/>
              </a:solidFill>
              <a:latin typeface="Arial"/>
              <a:ea typeface="Arial"/>
              <a:cs typeface="Arial"/>
              <a:sym typeface="Arial"/>
            </a:endParaRPr>
          </a:p>
          <a:p>
            <a:pPr indent="0" lvl="1" marL="457200" rtl="0" algn="l">
              <a:lnSpc>
                <a:spcPct val="10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Eats breakfast (breakfast is served daily at no cost to students).</a:t>
            </a:r>
            <a:endParaRPr>
              <a:solidFill>
                <a:srgbClr val="000000"/>
              </a:solidFill>
              <a:latin typeface="Arial"/>
              <a:ea typeface="Arial"/>
              <a:cs typeface="Arial"/>
              <a:sym typeface="Arial"/>
            </a:endParaRPr>
          </a:p>
          <a:p>
            <a:pPr indent="0" lvl="1" marL="457200" rtl="0" algn="l">
              <a:lnSpc>
                <a:spcPct val="10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Completes homework and reads nightly.</a:t>
            </a:r>
            <a:endParaRPr sz="2400">
              <a:solidFill>
                <a:srgbClr val="000000"/>
              </a:solidFill>
              <a:latin typeface="Times New Roman"/>
              <a:ea typeface="Times New Roman"/>
              <a:cs typeface="Times New Roman"/>
              <a:sym typeface="Times New Roman"/>
            </a:endParaRPr>
          </a:p>
          <a:p>
            <a:pPr indent="0" lvl="1" marL="457200" rtl="0" algn="l">
              <a:lnSpc>
                <a:spcPct val="10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Views remote lessons as much as possible. </a:t>
            </a:r>
            <a:endParaRPr sz="2400">
              <a:solidFill>
                <a:srgbClr val="000000"/>
              </a:solidFill>
              <a:latin typeface="Times New Roman"/>
              <a:ea typeface="Times New Roman"/>
              <a:cs typeface="Times New Roman"/>
              <a:sym typeface="Times New Roman"/>
            </a:endParaRPr>
          </a:p>
          <a:p>
            <a:pPr indent="0" lvl="1" marL="457200" rtl="0" algn="l">
              <a:lnSpc>
                <a:spcPct val="10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Asks for help when needed.</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Font typeface="Verdana"/>
              <a:buNone/>
            </a:pPr>
            <a:r>
              <a:rPr lang="en" sz="3800">
                <a:solidFill>
                  <a:srgbClr val="FFFFFF"/>
                </a:solidFill>
                <a:latin typeface="Verdana"/>
                <a:ea typeface="Verdana"/>
                <a:cs typeface="Verdana"/>
                <a:sym typeface="Verdana"/>
              </a:rPr>
              <a:t>How Can You Help Your Child?</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a:p>
        </p:txBody>
      </p:sp>
      <p:sp>
        <p:nvSpPr>
          <p:cNvPr id="162" name="Google Shape;162;p25"/>
          <p:cNvSpPr txBox="1"/>
          <p:nvPr>
            <p:ph idx="1" type="body"/>
          </p:nvPr>
        </p:nvSpPr>
        <p:spPr>
          <a:xfrm>
            <a:off x="77550" y="1713450"/>
            <a:ext cx="9010800" cy="343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200">
                <a:solidFill>
                  <a:srgbClr val="003366"/>
                </a:solidFill>
                <a:latin typeface="Times New Roman"/>
                <a:ea typeface="Times New Roman"/>
                <a:cs typeface="Times New Roman"/>
                <a:sym typeface="Times New Roman"/>
              </a:rPr>
              <a:t>Families are an Important Part of our Title 1 School!</a:t>
            </a:r>
            <a:endParaRPr sz="3200">
              <a:solidFill>
                <a:srgbClr val="003366"/>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2400"/>
              <a:buFont typeface="Noto Symbol"/>
              <a:buChar char="❑"/>
            </a:pPr>
            <a:r>
              <a:rPr lang="en" sz="2400">
                <a:solidFill>
                  <a:srgbClr val="000000"/>
                </a:solidFill>
                <a:latin typeface="Times New Roman"/>
                <a:ea typeface="Times New Roman"/>
                <a:cs typeface="Times New Roman"/>
                <a:sym typeface="Times New Roman"/>
              </a:rPr>
              <a:t>View your school’s Annual Title I meeting to learn more about Title I and your rights and responsibilities as a parent.</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2400"/>
              <a:buFont typeface="Noto Symbol"/>
              <a:buChar char="❑"/>
            </a:pPr>
            <a:r>
              <a:rPr lang="en" sz="2400">
                <a:solidFill>
                  <a:srgbClr val="000000"/>
                </a:solidFill>
                <a:latin typeface="Times New Roman"/>
                <a:ea typeface="Times New Roman"/>
                <a:cs typeface="Times New Roman"/>
                <a:sym typeface="Times New Roman"/>
              </a:rPr>
              <a:t>Work with other families and teachers to revise your school plan (SIP) and parent involvement plan. </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2400"/>
              <a:buFont typeface="Noto Symbol"/>
              <a:buChar char="❑"/>
            </a:pPr>
            <a:r>
              <a:rPr lang="en" sz="2400">
                <a:solidFill>
                  <a:srgbClr val="000000"/>
                </a:solidFill>
                <a:latin typeface="Times New Roman"/>
                <a:ea typeface="Times New Roman"/>
                <a:cs typeface="Times New Roman"/>
                <a:sym typeface="Times New Roman"/>
              </a:rPr>
              <a:t>Attend your children’s school conferences and family activities designed to help your children succeed.</a:t>
            </a:r>
            <a:endParaRPr sz="2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Your Superintendent Advisory Representative has been Heather Murdock.</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Parent’s Rights To Know</a:t>
            </a:r>
            <a:endParaRPr/>
          </a:p>
        </p:txBody>
      </p:sp>
      <p:sp>
        <p:nvSpPr>
          <p:cNvPr id="168" name="Google Shape;168;p2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17500" lvl="0" marL="596900" rtl="0" algn="l">
              <a:spcBef>
                <a:spcPts val="600"/>
              </a:spcBef>
              <a:spcAft>
                <a:spcPts val="0"/>
              </a:spcAft>
              <a:buClr>
                <a:srgbClr val="303030"/>
              </a:buClr>
              <a:buSzPts val="1400"/>
              <a:buFont typeface="Arial"/>
              <a:buChar char="●"/>
            </a:pPr>
            <a:r>
              <a:rPr lang="en" sz="1400">
                <a:solidFill>
                  <a:srgbClr val="303030"/>
                </a:solidFill>
                <a:latin typeface="Arial"/>
                <a:ea typeface="Arial"/>
                <a:cs typeface="Arial"/>
                <a:sym typeface="Arial"/>
              </a:rPr>
              <a:t>Whether the teacher has met state qualifying and licensing criteria for the grade levels and subject areas in which the teacher is teaching;</a:t>
            </a:r>
            <a:endParaRPr sz="1400">
              <a:solidFill>
                <a:srgbClr val="303030"/>
              </a:solidFill>
              <a:latin typeface="Arial"/>
              <a:ea typeface="Arial"/>
              <a:cs typeface="Arial"/>
              <a:sym typeface="Arial"/>
            </a:endParaRPr>
          </a:p>
          <a:p>
            <a:pPr indent="-317500" lvl="0" marL="596900" rtl="0" algn="l">
              <a:spcBef>
                <a:spcPts val="0"/>
              </a:spcBef>
              <a:spcAft>
                <a:spcPts val="0"/>
              </a:spcAft>
              <a:buClr>
                <a:srgbClr val="303030"/>
              </a:buClr>
              <a:buSzPts val="1400"/>
              <a:buFont typeface="Arial"/>
              <a:buChar char="●"/>
            </a:pPr>
            <a:r>
              <a:rPr lang="en" sz="1400">
                <a:solidFill>
                  <a:srgbClr val="303030"/>
                </a:solidFill>
                <a:latin typeface="Arial"/>
                <a:ea typeface="Arial"/>
                <a:cs typeface="Arial"/>
                <a:sym typeface="Arial"/>
              </a:rPr>
              <a:t>Whether the teacher is teaching under emergency or another provisional status through which state qualification or licensing criteria have been waived;</a:t>
            </a:r>
            <a:endParaRPr sz="1400">
              <a:solidFill>
                <a:srgbClr val="303030"/>
              </a:solidFill>
              <a:latin typeface="Arial"/>
              <a:ea typeface="Arial"/>
              <a:cs typeface="Arial"/>
              <a:sym typeface="Arial"/>
            </a:endParaRPr>
          </a:p>
          <a:p>
            <a:pPr indent="-317500" lvl="0" marL="596900" rtl="0" algn="l">
              <a:spcBef>
                <a:spcPts val="0"/>
              </a:spcBef>
              <a:spcAft>
                <a:spcPts val="0"/>
              </a:spcAft>
              <a:buClr>
                <a:srgbClr val="303030"/>
              </a:buClr>
              <a:buSzPts val="1400"/>
              <a:buFont typeface="Arial"/>
              <a:buChar char="●"/>
            </a:pPr>
            <a:r>
              <a:rPr lang="en" sz="1400">
                <a:solidFill>
                  <a:srgbClr val="303030"/>
                </a:solidFill>
                <a:latin typeface="Arial"/>
                <a:ea typeface="Arial"/>
                <a:cs typeface="Arial"/>
                <a:sym typeface="Arial"/>
              </a:rPr>
              <a:t>The teacher’s college degree major and any other graduate certification or degree held by the teacher, including the field of discipline of the certification or degree; and</a:t>
            </a:r>
            <a:endParaRPr sz="1400">
              <a:solidFill>
                <a:srgbClr val="303030"/>
              </a:solidFill>
              <a:latin typeface="Arial"/>
              <a:ea typeface="Arial"/>
              <a:cs typeface="Arial"/>
              <a:sym typeface="Arial"/>
            </a:endParaRPr>
          </a:p>
          <a:p>
            <a:pPr indent="-317500" lvl="0" marL="596900" rtl="0" algn="l">
              <a:spcBef>
                <a:spcPts val="0"/>
              </a:spcBef>
              <a:spcAft>
                <a:spcPts val="0"/>
              </a:spcAft>
              <a:buClr>
                <a:srgbClr val="303030"/>
              </a:buClr>
              <a:buSzPts val="1400"/>
              <a:buFont typeface="Arial"/>
              <a:buChar char="●"/>
            </a:pPr>
            <a:r>
              <a:rPr lang="en" sz="1400">
                <a:solidFill>
                  <a:srgbClr val="303030"/>
                </a:solidFill>
                <a:latin typeface="Arial"/>
                <a:ea typeface="Arial"/>
                <a:cs typeface="Arial"/>
                <a:sym typeface="Arial"/>
              </a:rPr>
              <a:t>Whether the child is provided services by a teacher assistant and if so, the assistant’s qualifications.</a:t>
            </a:r>
            <a:endParaRPr sz="1400">
              <a:solidFill>
                <a:srgbClr val="303030"/>
              </a:solidFill>
              <a:latin typeface="Arial"/>
              <a:ea typeface="Arial"/>
              <a:cs typeface="Arial"/>
              <a:sym typeface="Arial"/>
            </a:endParaRPr>
          </a:p>
          <a:p>
            <a:pPr indent="-317500" lvl="0" marL="596900" rtl="0" algn="l">
              <a:spcBef>
                <a:spcPts val="0"/>
              </a:spcBef>
              <a:spcAft>
                <a:spcPts val="0"/>
              </a:spcAft>
              <a:buClr>
                <a:srgbClr val="303030"/>
              </a:buClr>
              <a:buSzPts val="1400"/>
              <a:buFont typeface="Arial"/>
              <a:buChar char="●"/>
            </a:pPr>
            <a:r>
              <a:rPr lang="en" sz="1400">
                <a:solidFill>
                  <a:srgbClr val="303030"/>
                </a:solidFill>
                <a:latin typeface="Arial"/>
                <a:ea typeface="Arial"/>
                <a:cs typeface="Arial"/>
                <a:sym typeface="Arial"/>
              </a:rPr>
              <a:t>In addition, if a child is assigned, or taught by, a teacher who is not licensed in the core academic area for which he/she is assigned for four or more consecutive weeks, the parent must receive timely notice.</a:t>
            </a:r>
            <a:endParaRPr sz="1400">
              <a:solidFill>
                <a:srgbClr val="303030"/>
              </a:solidFill>
              <a:latin typeface="Arial"/>
              <a:ea typeface="Arial"/>
              <a:cs typeface="Arial"/>
              <a:sym typeface="Arial"/>
            </a:endParaRPr>
          </a:p>
          <a:p>
            <a:pPr indent="0" lvl="0" marL="457200" rtl="0" algn="l">
              <a:spcBef>
                <a:spcPts val="900"/>
              </a:spcBef>
              <a:spcAft>
                <a:spcPts val="0"/>
              </a:spcAft>
              <a:buNone/>
            </a:pPr>
            <a:r>
              <a:t/>
            </a:r>
            <a:endParaRPr sz="1100">
              <a:solidFill>
                <a:srgbClr val="303030"/>
              </a:solidFill>
              <a:latin typeface="Arial"/>
              <a:ea typeface="Arial"/>
              <a:cs typeface="Arial"/>
              <a:sym typeface="Arial"/>
            </a:endParaRPr>
          </a:p>
          <a:p>
            <a:pPr indent="0" lvl="0" marL="0" rtl="0" algn="l">
              <a:spcBef>
                <a:spcPts val="900"/>
              </a:spcBef>
              <a:spcAft>
                <a:spcPts val="1600"/>
              </a:spcAft>
              <a:buNone/>
            </a:pPr>
            <a:r>
              <a:t/>
            </a:r>
            <a:endParaRPr/>
          </a:p>
        </p:txBody>
      </p:sp>
      <p:pic>
        <p:nvPicPr>
          <p:cNvPr id="169" name="Google Shape;169;p26"/>
          <p:cNvPicPr preferRelativeResize="0"/>
          <p:nvPr/>
        </p:nvPicPr>
        <p:blipFill>
          <a:blip r:embed="rId3">
            <a:alphaModFix/>
          </a:blip>
          <a:stretch>
            <a:fillRect/>
          </a:stretch>
        </p:blipFill>
        <p:spPr>
          <a:xfrm>
            <a:off x="5814575" y="124650"/>
            <a:ext cx="2966450" cy="1506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Parent and Family Engagement Plan</a:t>
            </a:r>
            <a:endParaRPr/>
          </a:p>
        </p:txBody>
      </p:sp>
      <p:sp>
        <p:nvSpPr>
          <p:cNvPr id="175" name="Google Shape;175;p27"/>
          <p:cNvSpPr txBox="1"/>
          <p:nvPr>
            <p:ph idx="1" type="body"/>
          </p:nvPr>
        </p:nvSpPr>
        <p:spPr>
          <a:xfrm>
            <a:off x="471900" y="1919075"/>
            <a:ext cx="8222100" cy="32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Orientations	                                                        Parent Link</a:t>
            </a:r>
            <a:endParaRPr/>
          </a:p>
          <a:p>
            <a:pPr indent="0" lvl="0" marL="0" rtl="0" algn="l">
              <a:spcBef>
                <a:spcPts val="1600"/>
              </a:spcBef>
              <a:spcAft>
                <a:spcPts val="0"/>
              </a:spcAft>
              <a:buNone/>
            </a:pPr>
            <a:r>
              <a:rPr lang="en"/>
              <a:t> Virtual Meetings                                                  Annual Meeting</a:t>
            </a:r>
            <a:endParaRPr/>
          </a:p>
          <a:p>
            <a:pPr indent="0" lvl="0" marL="0" rtl="0" algn="l">
              <a:spcBef>
                <a:spcPts val="1600"/>
              </a:spcBef>
              <a:spcAft>
                <a:spcPts val="0"/>
              </a:spcAft>
              <a:buNone/>
            </a:pPr>
            <a:r>
              <a:rPr lang="en"/>
              <a:t>Parent Conferences (three times a year)         Accountability Agreements</a:t>
            </a:r>
            <a:endParaRPr/>
          </a:p>
          <a:p>
            <a:pPr indent="0" lvl="0" marL="0" rtl="0" algn="l">
              <a:spcBef>
                <a:spcPts val="1600"/>
              </a:spcBef>
              <a:spcAft>
                <a:spcPts val="0"/>
              </a:spcAft>
              <a:buNone/>
            </a:pPr>
            <a:r>
              <a:rPr lang="en"/>
              <a:t>PTO Meetings                                        </a:t>
            </a:r>
            <a:endParaRPr/>
          </a:p>
          <a:p>
            <a:pPr indent="0" lvl="0" marL="0" rtl="0" algn="l">
              <a:spcBef>
                <a:spcPts val="1600"/>
              </a:spcBef>
              <a:spcAft>
                <a:spcPts val="0"/>
              </a:spcAft>
              <a:buNone/>
            </a:pPr>
            <a:r>
              <a:rPr lang="en"/>
              <a:t>Parent and Family Engagement Events      </a:t>
            </a:r>
            <a:r>
              <a:rPr i="1" lang="en"/>
              <a:t>This year, meetings and events will </a:t>
            </a:r>
            <a:endParaRPr i="1"/>
          </a:p>
          <a:p>
            <a:pPr indent="0" lvl="0" marL="0" rtl="0" algn="l">
              <a:spcBef>
                <a:spcPts val="1600"/>
              </a:spcBef>
              <a:spcAft>
                <a:spcPts val="0"/>
              </a:spcAft>
              <a:buNone/>
            </a:pPr>
            <a:r>
              <a:rPr lang="en"/>
              <a:t>Classroom Dojo/Google Classroom		  </a:t>
            </a:r>
            <a:r>
              <a:rPr i="1" lang="en"/>
              <a:t>take place under Covid19 guidelines. </a:t>
            </a:r>
            <a:endParaRPr i="1"/>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471900" y="456550"/>
            <a:ext cx="8222100" cy="10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t>Let us know what you think!</a:t>
            </a:r>
            <a:endParaRPr sz="4100"/>
          </a:p>
        </p:txBody>
      </p:sp>
      <p:sp>
        <p:nvSpPr>
          <p:cNvPr id="181" name="Google Shape;181;p2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Now that you have viewed these slides, please take just a moment to complete a family input survey at:</a:t>
            </a:r>
            <a:endParaRPr sz="2100"/>
          </a:p>
          <a:p>
            <a:pPr indent="0" lvl="0" marL="0" rtl="0" algn="l">
              <a:spcBef>
                <a:spcPts val="1600"/>
              </a:spcBef>
              <a:spcAft>
                <a:spcPts val="0"/>
              </a:spcAft>
              <a:buNone/>
            </a:pPr>
            <a:r>
              <a:rPr lang="en" sz="2100" u="sng">
                <a:solidFill>
                  <a:schemeClr val="hlink"/>
                </a:solidFill>
                <a:hlinkClick r:id="rId3"/>
              </a:rPr>
              <a:t>Family Survey</a:t>
            </a:r>
            <a:endParaRPr sz="2100"/>
          </a:p>
          <a:p>
            <a:pPr indent="0" lvl="0" marL="0" rtl="0" algn="l">
              <a:spcBef>
                <a:spcPts val="1600"/>
              </a:spcBef>
              <a:spcAft>
                <a:spcPts val="1600"/>
              </a:spcAft>
              <a:buNone/>
            </a:pPr>
            <a:r>
              <a:rPr lang="en" sz="2100"/>
              <a:t>The survey is accessible from our school website and will be shared in Class Dojo and Google Classroom.</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For More Information...</a:t>
            </a:r>
            <a:endParaRPr>
              <a:latin typeface="Comic Sans MS"/>
              <a:ea typeface="Comic Sans MS"/>
              <a:cs typeface="Comic Sans MS"/>
              <a:sym typeface="Comic Sans MS"/>
            </a:endParaRPr>
          </a:p>
        </p:txBody>
      </p:sp>
      <p:sp>
        <p:nvSpPr>
          <p:cNvPr id="187" name="Google Shape;187;p29"/>
          <p:cNvSpPr txBox="1"/>
          <p:nvPr>
            <p:ph idx="1" type="body"/>
          </p:nvPr>
        </p:nvSpPr>
        <p:spPr>
          <a:xfrm>
            <a:off x="471900" y="1919075"/>
            <a:ext cx="8222100" cy="29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Please contact: </a:t>
            </a:r>
            <a:endParaRPr>
              <a:latin typeface="Comic Sans MS"/>
              <a:ea typeface="Comic Sans MS"/>
              <a:cs typeface="Comic Sans MS"/>
              <a:sym typeface="Comic Sans MS"/>
            </a:endParaRPr>
          </a:p>
          <a:p>
            <a:pPr indent="0" lvl="0" marL="0" rtl="0" algn="l">
              <a:spcBef>
                <a:spcPts val="1600"/>
              </a:spcBef>
              <a:spcAft>
                <a:spcPts val="0"/>
              </a:spcAft>
              <a:buNone/>
            </a:pPr>
            <a:r>
              <a:rPr b="1" lang="en">
                <a:latin typeface="Comic Sans MS"/>
                <a:ea typeface="Comic Sans MS"/>
                <a:cs typeface="Comic Sans MS"/>
                <a:sym typeface="Comic Sans MS"/>
              </a:rPr>
              <a:t>Melissa Elliott - </a:t>
            </a:r>
            <a:r>
              <a:rPr b="1" lang="en">
                <a:latin typeface="Comic Sans MS"/>
                <a:ea typeface="Comic Sans MS"/>
                <a:cs typeface="Comic Sans MS"/>
                <a:sym typeface="Comic Sans MS"/>
              </a:rPr>
              <a:t>Principa</a:t>
            </a:r>
            <a:r>
              <a:rPr b="1" lang="en">
                <a:latin typeface="Comic Sans MS"/>
                <a:ea typeface="Comic Sans MS"/>
                <a:cs typeface="Comic Sans MS"/>
                <a:sym typeface="Comic Sans MS"/>
              </a:rPr>
              <a:t>l,</a:t>
            </a:r>
            <a:r>
              <a:rPr lang="en">
                <a:latin typeface="Comic Sans MS"/>
                <a:ea typeface="Comic Sans MS"/>
                <a:cs typeface="Comic Sans MS"/>
                <a:sym typeface="Comic Sans MS"/>
              </a:rPr>
              <a:t>  Pleasant Gardens Elementary</a:t>
            </a:r>
            <a:endParaRPr>
              <a:latin typeface="Comic Sans MS"/>
              <a:ea typeface="Comic Sans MS"/>
              <a:cs typeface="Comic Sans MS"/>
              <a:sym typeface="Comic Sans MS"/>
            </a:endParaRPr>
          </a:p>
          <a:p>
            <a:pPr indent="0" lvl="0" marL="0" rtl="0" algn="l">
              <a:spcBef>
                <a:spcPts val="1600"/>
              </a:spcBef>
              <a:spcAft>
                <a:spcPts val="0"/>
              </a:spcAft>
              <a:buNone/>
            </a:pPr>
            <a:r>
              <a:rPr lang="en">
                <a:latin typeface="Comic Sans MS"/>
                <a:ea typeface="Comic Sans MS"/>
                <a:cs typeface="Comic Sans MS"/>
                <a:sym typeface="Comic Sans MS"/>
              </a:rPr>
              <a:t>Iris Lawing, Title 1 Coordinator at Pleasant Gardens Elementary</a:t>
            </a:r>
            <a:endParaRPr>
              <a:latin typeface="Comic Sans MS"/>
              <a:ea typeface="Comic Sans MS"/>
              <a:cs typeface="Comic Sans MS"/>
              <a:sym typeface="Comic Sans MS"/>
            </a:endParaRPr>
          </a:p>
          <a:p>
            <a:pPr indent="457200" lvl="0" marL="457200" rtl="0" algn="l">
              <a:spcBef>
                <a:spcPts val="1600"/>
              </a:spcBef>
              <a:spcAft>
                <a:spcPts val="0"/>
              </a:spcAft>
              <a:buNone/>
            </a:pPr>
            <a:r>
              <a:rPr lang="en">
                <a:latin typeface="Comic Sans MS"/>
                <a:ea typeface="Comic Sans MS"/>
                <a:cs typeface="Comic Sans MS"/>
                <a:sym typeface="Comic Sans MS"/>
              </a:rPr>
              <a:t>Or</a:t>
            </a:r>
            <a:endParaRPr>
              <a:latin typeface="Comic Sans MS"/>
              <a:ea typeface="Comic Sans MS"/>
              <a:cs typeface="Comic Sans MS"/>
              <a:sym typeface="Comic Sans MS"/>
            </a:endParaRPr>
          </a:p>
          <a:p>
            <a:pPr indent="0" lvl="0" marL="0" rtl="0" algn="l">
              <a:spcBef>
                <a:spcPts val="1600"/>
              </a:spcBef>
              <a:spcAft>
                <a:spcPts val="0"/>
              </a:spcAft>
              <a:buNone/>
            </a:pPr>
            <a:r>
              <a:rPr lang="en">
                <a:latin typeface="Comic Sans MS"/>
                <a:ea typeface="Comic Sans MS"/>
                <a:cs typeface="Comic Sans MS"/>
                <a:sym typeface="Comic Sans MS"/>
              </a:rPr>
              <a:t>Crystal Hamby, Director of Elementary Education and Federal Programs at </a:t>
            </a:r>
            <a:endParaRPr>
              <a:latin typeface="Comic Sans MS"/>
              <a:ea typeface="Comic Sans MS"/>
              <a:cs typeface="Comic Sans MS"/>
              <a:sym typeface="Comic Sans MS"/>
            </a:endParaRPr>
          </a:p>
          <a:p>
            <a:pPr indent="0" lvl="0" marL="0" rtl="0" algn="l">
              <a:spcBef>
                <a:spcPts val="1600"/>
              </a:spcBef>
              <a:spcAft>
                <a:spcPts val="0"/>
              </a:spcAft>
              <a:buNone/>
            </a:pPr>
            <a:r>
              <a:rPr lang="en">
                <a:latin typeface="Comic Sans MS"/>
                <a:ea typeface="Comic Sans MS"/>
                <a:cs typeface="Comic Sans MS"/>
                <a:sym typeface="Comic Sans MS"/>
              </a:rPr>
              <a:t>828-652-4535   Ext. 104</a:t>
            </a:r>
            <a:endParaRPr>
              <a:latin typeface="Comic Sans MS"/>
              <a:ea typeface="Comic Sans MS"/>
              <a:cs typeface="Comic Sans MS"/>
              <a:sym typeface="Comic Sans MS"/>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471900" y="1760125"/>
            <a:ext cx="8222100" cy="228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155CC"/>
                </a:solidFill>
              </a:rPr>
              <a:t>Mission: </a:t>
            </a:r>
            <a:r>
              <a:rPr lang="en" sz="1800">
                <a:solidFill>
                  <a:srgbClr val="1155CC"/>
                </a:solidFill>
              </a:rPr>
              <a:t>Pleasant Gardens Elementary provides the instructional building blocks for developing lifelong learners.  Our engaging learning environment promotes critical thinking, problem solving, and an innovative mindset where students work collaboratively to improve the world around them.  We encourage future focused student leaders that appreciate and celebrate the diversity of our school community. </a:t>
            </a:r>
            <a:endParaRPr sz="1800">
              <a:solidFill>
                <a:srgbClr val="1155CC"/>
              </a:solidFill>
            </a:endParaRPr>
          </a:p>
        </p:txBody>
      </p:sp>
      <p:sp>
        <p:nvSpPr>
          <p:cNvPr id="76" name="Google Shape;76;p14"/>
          <p:cNvSpPr txBox="1"/>
          <p:nvPr>
            <p:ph idx="1" type="body"/>
          </p:nvPr>
        </p:nvSpPr>
        <p:spPr>
          <a:xfrm>
            <a:off x="240850" y="163125"/>
            <a:ext cx="8453100" cy="130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Vision:  Pleasant Gardens Elementary School: </a:t>
            </a:r>
            <a:endParaRPr b="1" sz="2400">
              <a:solidFill>
                <a:srgbClr val="FFFFFF"/>
              </a:solidFill>
            </a:endParaRPr>
          </a:p>
          <a:p>
            <a:pPr indent="0" lvl="0" marL="0" rtl="0" algn="ctr">
              <a:spcBef>
                <a:spcPts val="1600"/>
              </a:spcBef>
              <a:spcAft>
                <a:spcPts val="1600"/>
              </a:spcAft>
              <a:buNone/>
            </a:pPr>
            <a:r>
              <a:rPr b="1" lang="en" sz="2400">
                <a:solidFill>
                  <a:srgbClr val="FFFFFF"/>
                </a:solidFill>
              </a:rPr>
              <a:t>The School That Engages Minds</a:t>
            </a:r>
            <a:endParaRPr b="1" sz="2400">
              <a:solidFill>
                <a:srgbClr val="FFFFFF"/>
              </a:solidFill>
            </a:endParaRPr>
          </a:p>
        </p:txBody>
      </p:sp>
      <p:pic>
        <p:nvPicPr>
          <p:cNvPr id="77" name="Google Shape;77;p14"/>
          <p:cNvPicPr preferRelativeResize="0"/>
          <p:nvPr/>
        </p:nvPicPr>
        <p:blipFill>
          <a:blip r:embed="rId3">
            <a:alphaModFix/>
          </a:blip>
          <a:stretch>
            <a:fillRect/>
          </a:stretch>
        </p:blipFill>
        <p:spPr>
          <a:xfrm>
            <a:off x="6912600" y="3676200"/>
            <a:ext cx="1865776" cy="139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Title 1?</a:t>
            </a:r>
            <a:endParaRPr/>
          </a:p>
        </p:txBody>
      </p:sp>
      <p:sp>
        <p:nvSpPr>
          <p:cNvPr id="83" name="Google Shape;83;p15"/>
          <p:cNvSpPr txBox="1"/>
          <p:nvPr>
            <p:ph idx="1" type="body"/>
          </p:nvPr>
        </p:nvSpPr>
        <p:spPr>
          <a:xfrm>
            <a:off x="193700" y="1786025"/>
            <a:ext cx="8222100" cy="2710200"/>
          </a:xfrm>
          <a:prstGeom prst="rect">
            <a:avLst/>
          </a:prstGeom>
        </p:spPr>
        <p:txBody>
          <a:bodyPr anchorCtr="0" anchor="t" bIns="91425" lIns="91425" spcFirstLastPara="1" rIns="91425" wrap="square" tIns="91425">
            <a:noAutofit/>
          </a:bodyPr>
          <a:lstStyle/>
          <a:p>
            <a:pPr indent="0" lvl="0" marL="0" rtl="0" algn="l">
              <a:lnSpc>
                <a:spcPct val="175000"/>
              </a:lnSpc>
              <a:spcBef>
                <a:spcPts val="900"/>
              </a:spcBef>
              <a:spcAft>
                <a:spcPts val="0"/>
              </a:spcAft>
              <a:buNone/>
            </a:pPr>
            <a:r>
              <a:t/>
            </a:r>
            <a:endParaRPr>
              <a:solidFill>
                <a:srgbClr val="333333"/>
              </a:solidFill>
              <a:latin typeface="Arial"/>
              <a:ea typeface="Arial"/>
              <a:cs typeface="Arial"/>
              <a:sym typeface="Arial"/>
            </a:endParaRPr>
          </a:p>
          <a:p>
            <a:pPr indent="0" lvl="0" marL="0" rtl="0" algn="l">
              <a:lnSpc>
                <a:spcPct val="175000"/>
              </a:lnSpc>
              <a:spcBef>
                <a:spcPts val="900"/>
              </a:spcBef>
              <a:spcAft>
                <a:spcPts val="900"/>
              </a:spcAft>
              <a:buNone/>
            </a:pPr>
            <a:r>
              <a:rPr lang="en">
                <a:solidFill>
                  <a:srgbClr val="333333"/>
                </a:solidFill>
                <a:latin typeface="Arial"/>
                <a:ea typeface="Arial"/>
                <a:cs typeface="Arial"/>
                <a:sym typeface="Arial"/>
              </a:rPr>
              <a:t>Title 1 is the largest federal education program.  Its intent is to help ensure that all children have the opportunity to obtain a high-quality education and reach proficiency on challenging state academic content and performance standards. </a:t>
            </a:r>
            <a:endParaRPr/>
          </a:p>
        </p:txBody>
      </p:sp>
      <p:pic>
        <p:nvPicPr>
          <p:cNvPr id="84" name="Google Shape;84;p15"/>
          <p:cNvPicPr preferRelativeResize="0"/>
          <p:nvPr/>
        </p:nvPicPr>
        <p:blipFill rotWithShape="1">
          <a:blip r:embed="rId3">
            <a:alphaModFix/>
          </a:blip>
          <a:srcRect b="10770" l="-27250" r="27250" t="-72740"/>
          <a:stretch/>
        </p:blipFill>
        <p:spPr>
          <a:xfrm>
            <a:off x="4176475" y="-1358750"/>
            <a:ext cx="3556526" cy="34970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Font typeface="Verdana"/>
              <a:buNone/>
            </a:pPr>
            <a:r>
              <a:rPr lang="en" sz="3800">
                <a:solidFill>
                  <a:srgbClr val="FFFFFF"/>
                </a:solidFill>
                <a:latin typeface="Verdana"/>
                <a:ea typeface="Verdana"/>
                <a:cs typeface="Verdana"/>
                <a:sym typeface="Verdana"/>
              </a:rPr>
              <a:t>How Does Title I Work?</a:t>
            </a:r>
            <a:endParaRPr>
              <a:solidFill>
                <a:srgbClr val="FFFFFF"/>
              </a:solidFill>
            </a:endParaRPr>
          </a:p>
        </p:txBody>
      </p:sp>
      <p:sp>
        <p:nvSpPr>
          <p:cNvPr id="90" name="Google Shape;90;p16"/>
          <p:cNvSpPr txBox="1"/>
          <p:nvPr/>
        </p:nvSpPr>
        <p:spPr>
          <a:xfrm>
            <a:off x="77275" y="1752600"/>
            <a:ext cx="7178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lang="en" sz="2400">
                <a:latin typeface="Times New Roman"/>
                <a:ea typeface="Times New Roman"/>
                <a:cs typeface="Times New Roman"/>
                <a:sym typeface="Times New Roman"/>
              </a:rPr>
              <a:t>The </a:t>
            </a:r>
            <a:r>
              <a:rPr b="0" i="0" lang="en" sz="2400" u="none" cap="none" strike="noStrike">
                <a:solidFill>
                  <a:srgbClr val="000000"/>
                </a:solidFill>
                <a:latin typeface="Times New Roman"/>
                <a:ea typeface="Times New Roman"/>
                <a:cs typeface="Times New Roman"/>
                <a:sym typeface="Times New Roman"/>
              </a:rPr>
              <a:t>Federal government allocates money to the states.</a:t>
            </a:r>
            <a:endParaRPr/>
          </a:p>
        </p:txBody>
      </p:sp>
      <p:sp>
        <p:nvSpPr>
          <p:cNvPr id="91" name="Google Shape;91;p16"/>
          <p:cNvSpPr txBox="1"/>
          <p:nvPr/>
        </p:nvSpPr>
        <p:spPr>
          <a:xfrm>
            <a:off x="471900" y="3329825"/>
            <a:ext cx="7467600" cy="2019300"/>
          </a:xfrm>
          <a:prstGeom prst="rect">
            <a:avLst/>
          </a:prstGeom>
          <a:noFill/>
          <a:ln>
            <a:noFill/>
          </a:ln>
        </p:spPr>
        <p:txBody>
          <a:bodyPr anchorCtr="0" anchor="t" bIns="45700" lIns="91425" spcFirstLastPara="1" rIns="91425" wrap="square" tIns="45700">
            <a:noAutofit/>
          </a:bodyPr>
          <a:lstStyle/>
          <a:p>
            <a:pPr indent="393700" lvl="0" marL="0" marR="0" rtl="0" algn="l">
              <a:lnSpc>
                <a:spcPct val="100000"/>
              </a:lnSpc>
              <a:spcBef>
                <a:spcPts val="0"/>
              </a:spcBef>
              <a:spcAft>
                <a:spcPts val="0"/>
              </a:spcAft>
              <a:buClr>
                <a:srgbClr val="000000"/>
              </a:buClr>
              <a:buFont typeface="Verdana"/>
              <a:buNone/>
            </a:pPr>
            <a:r>
              <a:t/>
            </a:r>
            <a:endParaRPr b="0" i="0" sz="2400" u="none" cap="none" strike="noStrike">
              <a:solidFill>
                <a:srgbClr val="000000"/>
              </a:solidFill>
              <a:latin typeface="Times New Roman"/>
              <a:ea typeface="Times New Roman"/>
              <a:cs typeface="Times New Roman"/>
              <a:sym typeface="Times New Roman"/>
            </a:endParaRPr>
          </a:p>
          <a:p>
            <a:pPr indent="393700" lvl="0" marL="0" marR="0" rtl="0" algn="l">
              <a:lnSpc>
                <a:spcPct val="100000"/>
              </a:lnSpc>
              <a:spcBef>
                <a:spcPts val="1200"/>
              </a:spcBef>
              <a:spcAft>
                <a:spcPts val="0"/>
              </a:spcAft>
              <a:buClr>
                <a:srgbClr val="000000"/>
              </a:buClr>
              <a:buFont typeface="Times New Roman"/>
              <a:buNone/>
            </a:pPr>
            <a:r>
              <a:rPr b="0" i="0" lang="en" sz="1800" u="none" cap="none" strike="noStrike">
                <a:solidFill>
                  <a:srgbClr val="000000"/>
                </a:solidFill>
                <a:latin typeface="Times New Roman"/>
                <a:ea typeface="Times New Roman"/>
                <a:cs typeface="Times New Roman"/>
                <a:sym typeface="Times New Roman"/>
              </a:rPr>
              <a:t>North Carolina’s State Title I plan describes:</a:t>
            </a:r>
            <a:endParaRPr sz="1800"/>
          </a:p>
          <a:p>
            <a:pPr indent="31750" lvl="2" marL="1885950" marR="0" rtl="0" algn="l">
              <a:lnSpc>
                <a:spcPct val="100000"/>
              </a:lnSpc>
              <a:spcBef>
                <a:spcPts val="1200"/>
              </a:spcBef>
              <a:spcAft>
                <a:spcPts val="0"/>
              </a:spcAft>
              <a:buClr>
                <a:srgbClr val="000000"/>
              </a:buClr>
              <a:buSzPts val="1800"/>
              <a:buFont typeface="Times New Roman"/>
              <a:buChar char="•"/>
            </a:pPr>
            <a:r>
              <a:rPr b="0" i="0" lang="en" sz="1800" u="none" cap="none" strike="noStrike">
                <a:solidFill>
                  <a:srgbClr val="000000"/>
                </a:solidFill>
                <a:latin typeface="Times New Roman"/>
                <a:ea typeface="Times New Roman"/>
                <a:cs typeface="Times New Roman"/>
                <a:sym typeface="Times New Roman"/>
              </a:rPr>
              <a:t>Standards for children’s learning.</a:t>
            </a:r>
            <a:endParaRPr sz="1800"/>
          </a:p>
          <a:p>
            <a:pPr indent="31750" lvl="2" marL="1885950" marR="0" rtl="0" algn="l">
              <a:lnSpc>
                <a:spcPct val="100000"/>
              </a:lnSpc>
              <a:spcBef>
                <a:spcPts val="1200"/>
              </a:spcBef>
              <a:spcAft>
                <a:spcPts val="0"/>
              </a:spcAft>
              <a:buClr>
                <a:srgbClr val="000000"/>
              </a:buClr>
              <a:buSzPts val="1800"/>
              <a:buFont typeface="Times New Roman"/>
              <a:buChar char="•"/>
            </a:pPr>
            <a:r>
              <a:rPr lang="en" sz="1800">
                <a:latin typeface="Times New Roman"/>
                <a:ea typeface="Times New Roman"/>
                <a:cs typeface="Times New Roman"/>
                <a:sym typeface="Times New Roman"/>
              </a:rPr>
              <a:t>Measurement of Student Performance</a:t>
            </a:r>
            <a:endParaRPr b="0" i="0" sz="2400" u="none" cap="none" strike="noStrike">
              <a:solidFill>
                <a:srgbClr val="000000"/>
              </a:solidFill>
              <a:latin typeface="Times New Roman"/>
              <a:ea typeface="Times New Roman"/>
              <a:cs typeface="Times New Roman"/>
              <a:sym typeface="Times New Roman"/>
            </a:endParaRPr>
          </a:p>
        </p:txBody>
      </p:sp>
      <p:pic>
        <p:nvPicPr>
          <p:cNvPr id="92" name="Google Shape;92;p16"/>
          <p:cNvPicPr preferRelativeResize="0"/>
          <p:nvPr/>
        </p:nvPicPr>
        <p:blipFill rotWithShape="1">
          <a:blip r:embed="rId3">
            <a:alphaModFix/>
          </a:blip>
          <a:srcRect b="0" l="0" r="0" t="0"/>
          <a:stretch/>
        </p:blipFill>
        <p:spPr>
          <a:xfrm>
            <a:off x="6905625" y="1641363"/>
            <a:ext cx="1933500" cy="1805100"/>
          </a:xfrm>
          <a:prstGeom prst="rect">
            <a:avLst/>
          </a:prstGeom>
          <a:noFill/>
          <a:ln>
            <a:noFill/>
          </a:ln>
        </p:spPr>
      </p:pic>
      <p:cxnSp>
        <p:nvCxnSpPr>
          <p:cNvPr id="93" name="Google Shape;93;p16"/>
          <p:cNvCxnSpPr/>
          <p:nvPr/>
        </p:nvCxnSpPr>
        <p:spPr>
          <a:xfrm flipH="1">
            <a:off x="5638800" y="2819400"/>
            <a:ext cx="1447800" cy="304800"/>
          </a:xfrm>
          <a:prstGeom prst="straightConnector1">
            <a:avLst/>
          </a:prstGeom>
          <a:noFill/>
          <a:ln cap="flat" cmpd="sng" w="9525">
            <a:solidFill>
              <a:srgbClr val="000000"/>
            </a:solidFill>
            <a:prstDash val="solid"/>
            <a:miter lim="8000"/>
            <a:headEnd len="sm" w="sm" type="none"/>
            <a:tailEnd len="med" w="med" type="triangle"/>
          </a:ln>
        </p:spPr>
      </p:cxnSp>
      <p:pic>
        <p:nvPicPr>
          <p:cNvPr descr="MCMP00206_0000[1]" id="94" name="Google Shape;94;p16"/>
          <p:cNvPicPr preferRelativeResize="0"/>
          <p:nvPr/>
        </p:nvPicPr>
        <p:blipFill rotWithShape="1">
          <a:blip r:embed="rId4">
            <a:alphaModFix/>
          </a:blip>
          <a:srcRect b="0" l="0" r="0" t="0"/>
          <a:stretch/>
        </p:blipFill>
        <p:spPr>
          <a:xfrm>
            <a:off x="3962400" y="2455975"/>
            <a:ext cx="1219200" cy="122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471900" y="-2935025"/>
            <a:ext cx="8222100" cy="444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Font typeface="Verdana"/>
              <a:buNone/>
            </a:pPr>
            <a:r>
              <a:t/>
            </a:r>
            <a:endParaRPr sz="3800">
              <a:solidFill>
                <a:srgbClr val="FFFFFF"/>
              </a:solidFill>
              <a:latin typeface="Verdana"/>
              <a:ea typeface="Verdana"/>
              <a:cs typeface="Verdana"/>
              <a:sym typeface="Verdana"/>
            </a:endParaRPr>
          </a:p>
          <a:p>
            <a:pPr indent="0" lvl="0" marL="0" rtl="0" algn="l">
              <a:spcBef>
                <a:spcPts val="0"/>
              </a:spcBef>
              <a:spcAft>
                <a:spcPts val="0"/>
              </a:spcAft>
              <a:buClr>
                <a:srgbClr val="000000"/>
              </a:buClr>
              <a:buFont typeface="Verdana"/>
              <a:buNone/>
            </a:pPr>
            <a:r>
              <a:t/>
            </a:r>
            <a:endParaRPr sz="3800">
              <a:solidFill>
                <a:srgbClr val="FFFFFF"/>
              </a:solidFill>
              <a:latin typeface="Verdana"/>
              <a:ea typeface="Verdana"/>
              <a:cs typeface="Verdana"/>
              <a:sym typeface="Verdana"/>
            </a:endParaRPr>
          </a:p>
          <a:p>
            <a:pPr indent="0" lvl="0" marL="0" rtl="0" algn="l">
              <a:spcBef>
                <a:spcPts val="0"/>
              </a:spcBef>
              <a:spcAft>
                <a:spcPts val="0"/>
              </a:spcAft>
              <a:buClr>
                <a:srgbClr val="000000"/>
              </a:buClr>
              <a:buFont typeface="Verdana"/>
              <a:buNone/>
            </a:pPr>
            <a:r>
              <a:t/>
            </a:r>
            <a:endParaRPr sz="3800">
              <a:solidFill>
                <a:srgbClr val="FFFFFF"/>
              </a:solidFill>
              <a:latin typeface="Verdana"/>
              <a:ea typeface="Verdana"/>
              <a:cs typeface="Verdana"/>
              <a:sym typeface="Verdana"/>
            </a:endParaRPr>
          </a:p>
          <a:p>
            <a:pPr indent="0" lvl="0" marL="0" rtl="0" algn="l">
              <a:spcBef>
                <a:spcPts val="0"/>
              </a:spcBef>
              <a:spcAft>
                <a:spcPts val="0"/>
              </a:spcAft>
              <a:buClr>
                <a:srgbClr val="000000"/>
              </a:buClr>
              <a:buFont typeface="Verdana"/>
              <a:buNone/>
            </a:pPr>
            <a:r>
              <a:t/>
            </a:r>
            <a:endParaRPr sz="3800">
              <a:solidFill>
                <a:srgbClr val="FFFFFF"/>
              </a:solidFill>
              <a:latin typeface="Verdana"/>
              <a:ea typeface="Verdana"/>
              <a:cs typeface="Verdana"/>
              <a:sym typeface="Verdana"/>
            </a:endParaRPr>
          </a:p>
          <a:p>
            <a:pPr indent="0" lvl="0" marL="0" rtl="0" algn="l">
              <a:spcBef>
                <a:spcPts val="0"/>
              </a:spcBef>
              <a:spcAft>
                <a:spcPts val="0"/>
              </a:spcAft>
              <a:buClr>
                <a:srgbClr val="000000"/>
              </a:buClr>
              <a:buFont typeface="Verdana"/>
              <a:buNone/>
            </a:pPr>
            <a:r>
              <a:t/>
            </a:r>
            <a:endParaRPr sz="3800">
              <a:solidFill>
                <a:srgbClr val="FFFFFF"/>
              </a:solidFill>
              <a:latin typeface="Verdana"/>
              <a:ea typeface="Verdana"/>
              <a:cs typeface="Verdana"/>
              <a:sym typeface="Verdana"/>
            </a:endParaRPr>
          </a:p>
          <a:p>
            <a:pPr indent="0" lvl="0" marL="0" rtl="0" algn="l">
              <a:spcBef>
                <a:spcPts val="0"/>
              </a:spcBef>
              <a:spcAft>
                <a:spcPts val="0"/>
              </a:spcAft>
              <a:buClr>
                <a:srgbClr val="000000"/>
              </a:buClr>
              <a:buFont typeface="Verdana"/>
              <a:buNone/>
            </a:pPr>
            <a:r>
              <a:t/>
            </a:r>
            <a:endParaRPr sz="3800">
              <a:solidFill>
                <a:srgbClr val="FFFFFF"/>
              </a:solidFill>
              <a:latin typeface="Verdana"/>
              <a:ea typeface="Verdana"/>
              <a:cs typeface="Verdana"/>
              <a:sym typeface="Verdana"/>
            </a:endParaRPr>
          </a:p>
          <a:p>
            <a:pPr indent="0" lvl="0" marL="0" rtl="0" algn="l">
              <a:spcBef>
                <a:spcPts val="0"/>
              </a:spcBef>
              <a:spcAft>
                <a:spcPts val="0"/>
              </a:spcAft>
              <a:buClr>
                <a:srgbClr val="000000"/>
              </a:buClr>
              <a:buFont typeface="Verdana"/>
              <a:buNone/>
            </a:pPr>
            <a:r>
              <a:t/>
            </a:r>
            <a:endParaRPr sz="3800">
              <a:solidFill>
                <a:srgbClr val="FFFFFF"/>
              </a:solidFill>
              <a:latin typeface="Verdana"/>
              <a:ea typeface="Verdana"/>
              <a:cs typeface="Verdana"/>
              <a:sym typeface="Verdana"/>
            </a:endParaRPr>
          </a:p>
          <a:p>
            <a:pPr indent="0" lvl="0" marL="0" rtl="0" algn="l">
              <a:spcBef>
                <a:spcPts val="0"/>
              </a:spcBef>
              <a:spcAft>
                <a:spcPts val="0"/>
              </a:spcAft>
              <a:buClr>
                <a:srgbClr val="000000"/>
              </a:buClr>
              <a:buFont typeface="Verdana"/>
              <a:buNone/>
            </a:pPr>
            <a:r>
              <a:t/>
            </a:r>
            <a:endParaRPr sz="3800">
              <a:solidFill>
                <a:srgbClr val="FFFFFF"/>
              </a:solidFill>
              <a:latin typeface="Verdana"/>
              <a:ea typeface="Verdana"/>
              <a:cs typeface="Verdana"/>
              <a:sym typeface="Verdana"/>
            </a:endParaRPr>
          </a:p>
          <a:p>
            <a:pPr indent="0" lvl="0" marL="0" rtl="0" algn="l">
              <a:spcBef>
                <a:spcPts val="0"/>
              </a:spcBef>
              <a:spcAft>
                <a:spcPts val="0"/>
              </a:spcAft>
              <a:buClr>
                <a:srgbClr val="000000"/>
              </a:buClr>
              <a:buFont typeface="Verdana"/>
              <a:buNone/>
            </a:pPr>
            <a:r>
              <a:rPr lang="en" sz="3800">
                <a:solidFill>
                  <a:srgbClr val="FFFFFF"/>
                </a:solidFill>
                <a:latin typeface="Verdana"/>
                <a:ea typeface="Verdana"/>
                <a:cs typeface="Verdana"/>
                <a:sym typeface="Verdana"/>
              </a:rPr>
              <a:t>How Does Title I Work?</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a:p>
        </p:txBody>
      </p:sp>
      <p:sp>
        <p:nvSpPr>
          <p:cNvPr id="100" name="Google Shape;100;p17"/>
          <p:cNvSpPr txBox="1"/>
          <p:nvPr/>
        </p:nvSpPr>
        <p:spPr>
          <a:xfrm>
            <a:off x="471900" y="3199200"/>
            <a:ext cx="74073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b="0" i="0" lang="en" sz="2400" u="none" cap="none" strike="noStrike">
                <a:solidFill>
                  <a:srgbClr val="000000"/>
                </a:solidFill>
                <a:latin typeface="Times New Roman"/>
                <a:ea typeface="Times New Roman"/>
                <a:cs typeface="Times New Roman"/>
                <a:sym typeface="Times New Roman"/>
              </a:rPr>
              <a:t>North Carolina allocates money to school districts. </a:t>
            </a:r>
            <a:endParaRPr/>
          </a:p>
        </p:txBody>
      </p:sp>
      <p:sp>
        <p:nvSpPr>
          <p:cNvPr id="101" name="Google Shape;101;p17"/>
          <p:cNvSpPr txBox="1"/>
          <p:nvPr/>
        </p:nvSpPr>
        <p:spPr>
          <a:xfrm>
            <a:off x="599925" y="3599525"/>
            <a:ext cx="1524000"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b="0" i="0" lang="en" sz="4400" u="none" cap="none" strike="noStrike">
                <a:solidFill>
                  <a:srgbClr val="000000"/>
                </a:solidFill>
                <a:latin typeface="Times New Roman"/>
                <a:ea typeface="Times New Roman"/>
                <a:cs typeface="Times New Roman"/>
                <a:sym typeface="Times New Roman"/>
              </a:rPr>
              <a:t>How?</a:t>
            </a:r>
            <a:endParaRPr/>
          </a:p>
        </p:txBody>
      </p:sp>
      <p:sp>
        <p:nvSpPr>
          <p:cNvPr id="102" name="Google Shape;102;p17"/>
          <p:cNvSpPr txBox="1"/>
          <p:nvPr/>
        </p:nvSpPr>
        <p:spPr>
          <a:xfrm>
            <a:off x="2123925" y="4126900"/>
            <a:ext cx="4267200" cy="8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b="0" i="0" lang="en" sz="2400" u="none" cap="none" strike="noStrike">
                <a:solidFill>
                  <a:srgbClr val="000000"/>
                </a:solidFill>
                <a:latin typeface="Times New Roman"/>
                <a:ea typeface="Times New Roman"/>
                <a:cs typeface="Times New Roman"/>
                <a:sym typeface="Times New Roman"/>
              </a:rPr>
              <a:t>Based on the number of low income students in each district. </a:t>
            </a:r>
            <a:endParaRPr/>
          </a:p>
        </p:txBody>
      </p:sp>
      <p:pic>
        <p:nvPicPr>
          <p:cNvPr descr="MCj01011880000[1]" id="103" name="Google Shape;103;p17"/>
          <p:cNvPicPr preferRelativeResize="0"/>
          <p:nvPr/>
        </p:nvPicPr>
        <p:blipFill rotWithShape="1">
          <a:blip r:embed="rId3">
            <a:alphaModFix/>
          </a:blip>
          <a:srcRect b="0" l="0" r="0" t="0"/>
          <a:stretch/>
        </p:blipFill>
        <p:spPr>
          <a:xfrm>
            <a:off x="2057400" y="1676400"/>
            <a:ext cx="4021800" cy="157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Does Title 1 Work?</a:t>
            </a:r>
            <a:endParaRPr/>
          </a:p>
        </p:txBody>
      </p:sp>
      <p:sp>
        <p:nvSpPr>
          <p:cNvPr id="109" name="Google Shape;109;p18"/>
          <p:cNvSpPr txBox="1"/>
          <p:nvPr/>
        </p:nvSpPr>
        <p:spPr>
          <a:xfrm>
            <a:off x="471900" y="3199200"/>
            <a:ext cx="8454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lang="en" sz="2400">
                <a:latin typeface="Times New Roman"/>
                <a:ea typeface="Times New Roman"/>
                <a:cs typeface="Times New Roman"/>
                <a:sym typeface="Times New Roman"/>
              </a:rPr>
              <a:t>McDowell County Schools</a:t>
            </a:r>
            <a:r>
              <a:rPr b="0" i="0" lang="en" sz="2400" u="none" cap="none" strike="noStrike">
                <a:solidFill>
                  <a:srgbClr val="000000"/>
                </a:solidFill>
                <a:latin typeface="Times New Roman"/>
                <a:ea typeface="Times New Roman"/>
                <a:cs typeface="Times New Roman"/>
                <a:sym typeface="Times New Roman"/>
              </a:rPr>
              <a:t> allocates money to </a:t>
            </a:r>
            <a:r>
              <a:rPr lang="en" sz="2400">
                <a:latin typeface="Times New Roman"/>
                <a:ea typeface="Times New Roman"/>
                <a:cs typeface="Times New Roman"/>
                <a:sym typeface="Times New Roman"/>
              </a:rPr>
              <a:t>each qualifying school</a:t>
            </a:r>
            <a:r>
              <a:rPr b="0" i="0" lang="en" sz="2400" u="none" cap="none" strike="noStrike">
                <a:solidFill>
                  <a:srgbClr val="000000"/>
                </a:solidFill>
                <a:latin typeface="Times New Roman"/>
                <a:ea typeface="Times New Roman"/>
                <a:cs typeface="Times New Roman"/>
                <a:sym typeface="Times New Roman"/>
              </a:rPr>
              <a:t>. </a:t>
            </a:r>
            <a:endParaRPr/>
          </a:p>
        </p:txBody>
      </p:sp>
      <p:sp>
        <p:nvSpPr>
          <p:cNvPr id="110" name="Google Shape;110;p18"/>
          <p:cNvSpPr txBox="1"/>
          <p:nvPr/>
        </p:nvSpPr>
        <p:spPr>
          <a:xfrm>
            <a:off x="246900" y="3993850"/>
            <a:ext cx="1795500"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b="0" i="0" lang="en" sz="4400" u="none" cap="none" strike="noStrike">
                <a:solidFill>
                  <a:srgbClr val="000000"/>
                </a:solidFill>
                <a:latin typeface="Times New Roman"/>
                <a:ea typeface="Times New Roman"/>
                <a:cs typeface="Times New Roman"/>
                <a:sym typeface="Times New Roman"/>
              </a:rPr>
              <a:t>How?</a:t>
            </a:r>
            <a:endParaRPr/>
          </a:p>
        </p:txBody>
      </p:sp>
      <p:sp>
        <p:nvSpPr>
          <p:cNvPr id="111" name="Google Shape;111;p18"/>
          <p:cNvSpPr txBox="1"/>
          <p:nvPr/>
        </p:nvSpPr>
        <p:spPr>
          <a:xfrm>
            <a:off x="2123925" y="3993850"/>
            <a:ext cx="5425500" cy="8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Times New Roman"/>
              <a:buNone/>
            </a:pPr>
            <a:r>
              <a:rPr b="0" i="0" lang="en" sz="2400" u="none" cap="none" strike="noStrike">
                <a:solidFill>
                  <a:srgbClr val="000000"/>
                </a:solidFill>
                <a:latin typeface="Times New Roman"/>
                <a:ea typeface="Times New Roman"/>
                <a:cs typeface="Times New Roman"/>
                <a:sym typeface="Times New Roman"/>
              </a:rPr>
              <a:t>Based </a:t>
            </a:r>
            <a:r>
              <a:rPr lang="en" sz="2400">
                <a:latin typeface="Times New Roman"/>
                <a:ea typeface="Times New Roman"/>
                <a:cs typeface="Times New Roman"/>
                <a:sym typeface="Times New Roman"/>
              </a:rPr>
              <a:t>upon</a:t>
            </a:r>
            <a:r>
              <a:rPr b="0" i="0" lang="en" sz="2400" u="none" cap="none" strike="noStrike">
                <a:solidFill>
                  <a:srgbClr val="000000"/>
                </a:solidFill>
                <a:latin typeface="Times New Roman"/>
                <a:ea typeface="Times New Roman"/>
                <a:cs typeface="Times New Roman"/>
                <a:sym typeface="Times New Roman"/>
              </a:rPr>
              <a:t> the number of identified low income students in each</a:t>
            </a:r>
            <a:r>
              <a:rPr lang="en" sz="2400">
                <a:latin typeface="Times New Roman"/>
                <a:ea typeface="Times New Roman"/>
                <a:cs typeface="Times New Roman"/>
                <a:sym typeface="Times New Roman"/>
              </a:rPr>
              <a:t> school</a:t>
            </a:r>
            <a:r>
              <a:rPr b="0" i="0" lang="en" sz="2400" u="none" cap="none" strike="noStrike">
                <a:solidFill>
                  <a:srgbClr val="000000"/>
                </a:solidFill>
                <a:latin typeface="Times New Roman"/>
                <a:ea typeface="Times New Roman"/>
                <a:cs typeface="Times New Roman"/>
                <a:sym typeface="Times New Roman"/>
              </a:rPr>
              <a:t>. </a:t>
            </a:r>
            <a:endParaRPr/>
          </a:p>
        </p:txBody>
      </p:sp>
      <p:pic>
        <p:nvPicPr>
          <p:cNvPr id="112" name="Google Shape;112;p18"/>
          <p:cNvPicPr preferRelativeResize="0"/>
          <p:nvPr/>
        </p:nvPicPr>
        <p:blipFill>
          <a:blip r:embed="rId3">
            <a:alphaModFix/>
          </a:blip>
          <a:stretch>
            <a:fillRect/>
          </a:stretch>
        </p:blipFill>
        <p:spPr>
          <a:xfrm>
            <a:off x="3795613" y="1735850"/>
            <a:ext cx="1552765" cy="1506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Font typeface="Verdana"/>
              <a:buNone/>
            </a:pPr>
            <a:r>
              <a:rPr lang="en" sz="3800">
                <a:solidFill>
                  <a:srgbClr val="FFFFFF"/>
                </a:solidFill>
                <a:latin typeface="Verdana"/>
                <a:ea typeface="Verdana"/>
                <a:cs typeface="Verdana"/>
                <a:sym typeface="Verdana"/>
              </a:rPr>
              <a:t>How Does Title I Work?</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a:p>
        </p:txBody>
      </p:sp>
      <p:sp>
        <p:nvSpPr>
          <p:cNvPr id="118" name="Google Shape;118;p19"/>
          <p:cNvSpPr txBox="1"/>
          <p:nvPr>
            <p:ph idx="1" type="body"/>
          </p:nvPr>
        </p:nvSpPr>
        <p:spPr>
          <a:xfrm>
            <a:off x="290475" y="1649025"/>
            <a:ext cx="8222100" cy="288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following schools qualify for schoolwide Title 1 funding:</a:t>
            </a:r>
            <a:endParaRPr/>
          </a:p>
          <a:p>
            <a:pPr indent="-342900" lvl="0" marL="457200" rtl="0" algn="l">
              <a:lnSpc>
                <a:spcPct val="100000"/>
              </a:lnSpc>
              <a:spcBef>
                <a:spcPts val="1600"/>
              </a:spcBef>
              <a:spcAft>
                <a:spcPts val="0"/>
              </a:spcAft>
              <a:buSzPts val="1800"/>
              <a:buChar char="★"/>
            </a:pPr>
            <a:r>
              <a:rPr lang="en"/>
              <a:t>Eastfield Global Magnet School</a:t>
            </a:r>
            <a:endParaRPr/>
          </a:p>
          <a:p>
            <a:pPr indent="-342900" lvl="0" marL="457200" rtl="0" algn="l">
              <a:lnSpc>
                <a:spcPct val="100000"/>
              </a:lnSpc>
              <a:spcBef>
                <a:spcPts val="0"/>
              </a:spcBef>
              <a:spcAft>
                <a:spcPts val="0"/>
              </a:spcAft>
              <a:buSzPts val="1800"/>
              <a:buChar char="★"/>
            </a:pPr>
            <a:r>
              <a:rPr lang="en"/>
              <a:t>Glenwood Elementary School</a:t>
            </a:r>
            <a:endParaRPr/>
          </a:p>
          <a:p>
            <a:pPr indent="-342900" lvl="0" marL="457200" rtl="0" algn="l">
              <a:lnSpc>
                <a:spcPct val="100000"/>
              </a:lnSpc>
              <a:spcBef>
                <a:spcPts val="0"/>
              </a:spcBef>
              <a:spcAft>
                <a:spcPts val="0"/>
              </a:spcAft>
              <a:buSzPts val="1800"/>
              <a:buChar char="★"/>
            </a:pPr>
            <a:r>
              <a:rPr lang="en"/>
              <a:t>Marion Elementary School</a:t>
            </a:r>
            <a:endParaRPr/>
          </a:p>
          <a:p>
            <a:pPr indent="-342900" lvl="0" marL="457200" rtl="0" algn="l">
              <a:lnSpc>
                <a:spcPct val="100000"/>
              </a:lnSpc>
              <a:spcBef>
                <a:spcPts val="0"/>
              </a:spcBef>
              <a:spcAft>
                <a:spcPts val="0"/>
              </a:spcAft>
              <a:buSzPts val="1800"/>
              <a:buChar char="★"/>
            </a:pPr>
            <a:r>
              <a:rPr lang="en"/>
              <a:t>Nebo Elementary School</a:t>
            </a:r>
            <a:endParaRPr/>
          </a:p>
          <a:p>
            <a:pPr indent="-342900" lvl="0" marL="457200" rtl="0" algn="l">
              <a:lnSpc>
                <a:spcPct val="100000"/>
              </a:lnSpc>
              <a:spcBef>
                <a:spcPts val="0"/>
              </a:spcBef>
              <a:spcAft>
                <a:spcPts val="0"/>
              </a:spcAft>
              <a:buSzPts val="1800"/>
              <a:buChar char="★"/>
            </a:pPr>
            <a:r>
              <a:rPr lang="en"/>
              <a:t>North Cove Elementary School</a:t>
            </a:r>
            <a:endParaRPr/>
          </a:p>
          <a:p>
            <a:pPr indent="-342900" lvl="0" marL="457200" rtl="0" algn="l">
              <a:lnSpc>
                <a:spcPct val="100000"/>
              </a:lnSpc>
              <a:spcBef>
                <a:spcPts val="0"/>
              </a:spcBef>
              <a:spcAft>
                <a:spcPts val="0"/>
              </a:spcAft>
              <a:buSzPts val="1800"/>
              <a:buChar char="★"/>
            </a:pPr>
            <a:r>
              <a:rPr lang="en"/>
              <a:t>Old Fort Elementary School</a:t>
            </a:r>
            <a:endParaRPr/>
          </a:p>
          <a:p>
            <a:pPr indent="-381000" lvl="0" marL="457200" rtl="0" algn="l">
              <a:lnSpc>
                <a:spcPct val="100000"/>
              </a:lnSpc>
              <a:spcBef>
                <a:spcPts val="0"/>
              </a:spcBef>
              <a:spcAft>
                <a:spcPts val="0"/>
              </a:spcAft>
              <a:buSzPts val="2400"/>
              <a:buChar char="★"/>
            </a:pPr>
            <a:r>
              <a:rPr b="1" lang="en" sz="2400"/>
              <a:t>Pleasant Gardens Elementary School</a:t>
            </a:r>
            <a:endParaRPr b="1" sz="2400"/>
          </a:p>
          <a:p>
            <a:pPr indent="-342900" lvl="0" marL="457200" rtl="0" algn="l">
              <a:lnSpc>
                <a:spcPct val="100000"/>
              </a:lnSpc>
              <a:spcBef>
                <a:spcPts val="0"/>
              </a:spcBef>
              <a:spcAft>
                <a:spcPts val="0"/>
              </a:spcAft>
              <a:buSzPts val="1800"/>
              <a:buChar char="★"/>
            </a:pPr>
            <a:r>
              <a:rPr lang="en"/>
              <a:t>West Marion Elementary</a:t>
            </a:r>
            <a:endParaRPr/>
          </a:p>
          <a:p>
            <a:pPr indent="0" lvl="0" marL="0" rtl="0" algn="l">
              <a:lnSpc>
                <a:spcPct val="100000"/>
              </a:lnSpc>
              <a:spcBef>
                <a:spcPts val="0"/>
              </a:spcBef>
              <a:spcAft>
                <a:spcPts val="0"/>
              </a:spcAft>
              <a:buNone/>
            </a:pPr>
            <a:r>
              <a:t/>
            </a:r>
            <a:endParaRPr/>
          </a:p>
        </p:txBody>
      </p:sp>
      <p:pic>
        <p:nvPicPr>
          <p:cNvPr id="119" name="Google Shape;119;p19"/>
          <p:cNvPicPr preferRelativeResize="0"/>
          <p:nvPr/>
        </p:nvPicPr>
        <p:blipFill rotWithShape="1">
          <a:blip r:embed="rId3">
            <a:alphaModFix/>
          </a:blip>
          <a:srcRect b="0" l="8484" r="17021" t="0"/>
          <a:stretch/>
        </p:blipFill>
        <p:spPr>
          <a:xfrm>
            <a:off x="6206500" y="2571750"/>
            <a:ext cx="2676028" cy="22787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Font typeface="Verdana"/>
              <a:buNone/>
            </a:pPr>
            <a:r>
              <a:rPr lang="en" sz="3800">
                <a:solidFill>
                  <a:srgbClr val="FFFFFF"/>
                </a:solidFill>
                <a:latin typeface="Verdana"/>
                <a:ea typeface="Verdana"/>
                <a:cs typeface="Verdana"/>
                <a:sym typeface="Verdana"/>
              </a:rPr>
              <a:t>How Does Title I Work?</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a:p>
        </p:txBody>
      </p:sp>
      <p:sp>
        <p:nvSpPr>
          <p:cNvPr id="125" name="Google Shape;125;p20"/>
          <p:cNvSpPr txBox="1"/>
          <p:nvPr>
            <p:ph idx="1" type="body"/>
          </p:nvPr>
        </p:nvSpPr>
        <p:spPr>
          <a:xfrm>
            <a:off x="364300" y="1749750"/>
            <a:ext cx="8222100" cy="3393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Font typeface="Times New Roman"/>
              <a:buNone/>
            </a:pPr>
            <a:r>
              <a:rPr lang="en">
                <a:solidFill>
                  <a:srgbClr val="000000"/>
                </a:solidFill>
                <a:latin typeface="Times New Roman"/>
                <a:ea typeface="Times New Roman"/>
                <a:cs typeface="Times New Roman"/>
                <a:sym typeface="Times New Roman"/>
              </a:rPr>
              <a:t>All schools write a SIP (School Improvement Plan)  for increased academic growth and proficiency for </a:t>
            </a:r>
            <a:r>
              <a:rPr b="1" i="1" lang="en">
                <a:solidFill>
                  <a:srgbClr val="000000"/>
                </a:solidFill>
                <a:latin typeface="Times New Roman"/>
                <a:ea typeface="Times New Roman"/>
                <a:cs typeface="Times New Roman"/>
                <a:sym typeface="Times New Roman"/>
              </a:rPr>
              <a:t>all </a:t>
            </a:r>
            <a:r>
              <a:rPr lang="en">
                <a:solidFill>
                  <a:srgbClr val="000000"/>
                </a:solidFill>
                <a:latin typeface="Times New Roman"/>
                <a:ea typeface="Times New Roman"/>
                <a:cs typeface="Times New Roman"/>
                <a:sym typeface="Times New Roman"/>
              </a:rPr>
              <a:t>students.</a:t>
            </a:r>
            <a:r>
              <a:rPr b="1" i="1" lang="en">
                <a:solidFill>
                  <a:srgbClr val="000000"/>
                </a:solidFill>
                <a:latin typeface="Times New Roman"/>
                <a:ea typeface="Times New Roman"/>
                <a:cs typeface="Times New Roman"/>
                <a:sym typeface="Times New Roman"/>
              </a:rPr>
              <a:t> </a:t>
            </a:r>
            <a:endParaRPr>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a:solidFill>
                  <a:srgbClr val="000000"/>
                </a:solidFill>
                <a:latin typeface="Times New Roman"/>
                <a:ea typeface="Times New Roman"/>
                <a:cs typeface="Times New Roman"/>
                <a:sym typeface="Times New Roman"/>
              </a:rPr>
              <a:t>Title I resources and requirements are included in the SIP.  </a:t>
            </a:r>
            <a:endParaRPr>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Times New Roman"/>
                <a:ea typeface="Times New Roman"/>
                <a:cs typeface="Times New Roman"/>
                <a:sym typeface="Times New Roman"/>
              </a:rPr>
              <a:t>SIPs are continuously revised based on data and the needs of the schools.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Times New Roman"/>
                <a:ea typeface="Times New Roman"/>
                <a:cs typeface="Times New Roman"/>
                <a:sym typeface="Times New Roman"/>
              </a:rPr>
              <a:t>SIPs can be accessed on each school’s     </a:t>
            </a:r>
            <a:r>
              <a:rPr b="1" lang="en">
                <a:solidFill>
                  <a:srgbClr val="000000"/>
                </a:solidFill>
                <a:latin typeface="Times New Roman"/>
                <a:ea typeface="Times New Roman"/>
                <a:cs typeface="Times New Roman"/>
                <a:sym typeface="Times New Roman"/>
              </a:rPr>
              <a:t> 	</a:t>
            </a:r>
            <a:r>
              <a:rPr b="1" lang="en" u="sng">
                <a:solidFill>
                  <a:srgbClr val="000000"/>
                </a:solidFill>
                <a:latin typeface="Times New Roman"/>
                <a:ea typeface="Times New Roman"/>
                <a:cs typeface="Times New Roman"/>
                <a:sym typeface="Times New Roman"/>
              </a:rPr>
              <a:t>School Improvement Plan</a:t>
            </a:r>
            <a:endParaRPr b="1" u="sng">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a:solidFill>
                  <a:srgbClr val="000000"/>
                </a:solidFill>
                <a:latin typeface="Times New Roman"/>
                <a:ea typeface="Times New Roman"/>
                <a:cs typeface="Times New Roman"/>
                <a:sym typeface="Times New Roman"/>
              </a:rPr>
              <a:t>webpage.</a:t>
            </a:r>
            <a:r>
              <a:rPr b="1" lang="en">
                <a:solidFill>
                  <a:srgbClr val="000000"/>
                </a:solidFill>
                <a:latin typeface="Times New Roman"/>
                <a:ea typeface="Times New Roman"/>
                <a:cs typeface="Times New Roman"/>
                <a:sym typeface="Times New Roman"/>
              </a:rPr>
              <a:t>                                                         Visit </a:t>
            </a:r>
            <a:r>
              <a:rPr b="1" lang="en" u="sng">
                <a:solidFill>
                  <a:schemeClr val="hlink"/>
                </a:solidFill>
                <a:latin typeface="Times New Roman"/>
                <a:ea typeface="Times New Roman"/>
                <a:cs typeface="Times New Roman"/>
                <a:sym typeface="Times New Roman"/>
                <a:hlinkClick r:id="rId3"/>
              </a:rPr>
              <a:t>www.indistar.org</a:t>
            </a:r>
            <a:endParaRPr b="1">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a:solidFill>
                  <a:srgbClr val="000000"/>
                </a:solidFill>
                <a:latin typeface="Times New Roman"/>
                <a:ea typeface="Times New Roman"/>
                <a:cs typeface="Times New Roman"/>
                <a:sym typeface="Times New Roman"/>
              </a:rPr>
              <a:t>                                                                   	Username: GuestS16711</a:t>
            </a:r>
            <a:endParaRPr b="1">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a:solidFill>
                  <a:srgbClr val="000000"/>
                </a:solidFill>
                <a:latin typeface="Times New Roman"/>
                <a:ea typeface="Times New Roman"/>
                <a:cs typeface="Times New Roman"/>
                <a:sym typeface="Times New Roman"/>
              </a:rPr>
              <a:t>                                                                   	Password:  GuestS16711</a:t>
            </a:r>
            <a:endParaRPr b="1">
              <a:solidFill>
                <a:srgbClr val="000000"/>
              </a:solidFill>
              <a:latin typeface="Times New Roman"/>
              <a:ea typeface="Times New Roman"/>
              <a:cs typeface="Times New Roman"/>
              <a:sym typeface="Times New Roman"/>
            </a:endParaRPr>
          </a:p>
        </p:txBody>
      </p:sp>
      <p:pic>
        <p:nvPicPr>
          <p:cNvPr id="126" name="Google Shape;126;p20"/>
          <p:cNvPicPr preferRelativeResize="0"/>
          <p:nvPr/>
        </p:nvPicPr>
        <p:blipFill rotWithShape="1">
          <a:blip r:embed="rId4">
            <a:alphaModFix/>
          </a:blip>
          <a:srcRect b="36065" l="0" r="0" t="0"/>
          <a:stretch/>
        </p:blipFill>
        <p:spPr>
          <a:xfrm>
            <a:off x="6936375" y="-300600"/>
            <a:ext cx="2077324" cy="173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471900" y="178300"/>
            <a:ext cx="8222100" cy="132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Title 1 at Pleasant Gardens </a:t>
            </a:r>
            <a:endParaRPr/>
          </a:p>
          <a:p>
            <a:pPr indent="0" lvl="0" marL="0" rtl="0" algn="ctr">
              <a:spcBef>
                <a:spcPts val="0"/>
              </a:spcBef>
              <a:spcAft>
                <a:spcPts val="0"/>
              </a:spcAft>
              <a:buNone/>
            </a:pPr>
            <a:r>
              <a:rPr lang="en"/>
              <a:t>Elementary</a:t>
            </a:r>
            <a:r>
              <a:rPr lang="en"/>
              <a:t> School</a:t>
            </a:r>
            <a:endParaRPr/>
          </a:p>
        </p:txBody>
      </p:sp>
      <p:sp>
        <p:nvSpPr>
          <p:cNvPr id="132" name="Google Shape;132;p21"/>
          <p:cNvSpPr txBox="1"/>
          <p:nvPr>
            <p:ph idx="1" type="body"/>
          </p:nvPr>
        </p:nvSpPr>
        <p:spPr>
          <a:xfrm>
            <a:off x="471900" y="1919075"/>
            <a:ext cx="8222100" cy="32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Our funds are used for the following:</a:t>
            </a:r>
            <a:endParaRPr/>
          </a:p>
          <a:p>
            <a:pPr indent="0" lvl="0" marL="0" rtl="0" algn="l">
              <a:spcBef>
                <a:spcPts val="1600"/>
              </a:spcBef>
              <a:spcAft>
                <a:spcPts val="0"/>
              </a:spcAft>
              <a:buNone/>
            </a:pPr>
            <a:r>
              <a:rPr lang="en"/>
              <a:t>- </a:t>
            </a:r>
            <a:r>
              <a:rPr lang="en"/>
              <a:t>Parent and Family Engagement Events</a:t>
            </a:r>
            <a:endParaRPr/>
          </a:p>
          <a:p>
            <a:pPr indent="0" lvl="0" marL="0" rtl="0" algn="l">
              <a:spcBef>
                <a:spcPts val="1600"/>
              </a:spcBef>
              <a:spcAft>
                <a:spcPts val="0"/>
              </a:spcAft>
              <a:buNone/>
            </a:pPr>
            <a:r>
              <a:rPr lang="en"/>
              <a:t>- Teacher and Assistant Positions</a:t>
            </a:r>
            <a:endParaRPr/>
          </a:p>
          <a:p>
            <a:pPr indent="0" lvl="0" marL="0" rtl="0" algn="l">
              <a:spcBef>
                <a:spcPts val="1600"/>
              </a:spcBef>
              <a:spcAft>
                <a:spcPts val="0"/>
              </a:spcAft>
              <a:buNone/>
            </a:pPr>
            <a:r>
              <a:rPr lang="en"/>
              <a:t>- Supplementary Reading/Math Programs and Supplies</a:t>
            </a:r>
            <a:endParaRPr/>
          </a:p>
          <a:p>
            <a:pPr indent="0" lvl="0" marL="0" rtl="0" algn="l">
              <a:spcBef>
                <a:spcPts val="1600"/>
              </a:spcBef>
              <a:spcAft>
                <a:spcPts val="0"/>
              </a:spcAft>
              <a:buNone/>
            </a:pPr>
            <a:r>
              <a:rPr lang="en"/>
              <a:t>- Staff Development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3" name="Google Shape;133;p21"/>
          <p:cNvPicPr preferRelativeResize="0"/>
          <p:nvPr/>
        </p:nvPicPr>
        <p:blipFill>
          <a:blip r:embed="rId3">
            <a:alphaModFix/>
          </a:blip>
          <a:stretch>
            <a:fillRect/>
          </a:stretch>
        </p:blipFill>
        <p:spPr>
          <a:xfrm>
            <a:off x="6695375" y="1743500"/>
            <a:ext cx="2226900" cy="340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