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e92e6c46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fe92e6c46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fe92e6c46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fe92e6c46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e92e6c46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fe92e6c46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e92e6c46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fe92e6c46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fe92e6c46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fe92e6c46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e92e6c46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fe92e6c46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58e9c5abd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58e9c5abd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fe92e6c46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fe92e6c46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fe92e6c46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fe92e6c46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fe92e6c46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fe92e6c46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fe92e6c46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fe92e6c46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e92e6c46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e92e6c46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fe92e6c46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fe92e6c46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fe92e6c46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fe92e6c46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fe92e6c46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fe92e6c46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fe92e6c46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fe92e6c46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forms.gle/pPkJZEPJe5eighqh6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indistar.org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96825" y="1228775"/>
            <a:ext cx="9573600" cy="152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Pleasant Gardens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Elementary School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221175" y="2752780"/>
            <a:ext cx="82221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Reunión Anual del Título Uno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2021-2022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752775"/>
            <a:ext cx="2260075" cy="23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725" y="181025"/>
            <a:ext cx="25022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Las Participación de Padres y Familias</a:t>
            </a:r>
            <a:endParaRPr sz="5200">
              <a:solidFill>
                <a:srgbClr val="FFFFFF"/>
              </a:solidFill>
            </a:endParaRPr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460950" y="1834400"/>
            <a:ext cx="8222100" cy="29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Escuelas también deben planificar cómo </a:t>
            </a:r>
            <a:r>
              <a:rPr b="1" lang="en" sz="30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involucrarán</a:t>
            </a:r>
            <a:r>
              <a:rPr b="1" lang="en" sz="30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 los padres y familias en la educación de sus hijos</a:t>
            </a:r>
            <a:r>
              <a:rPr lang="en" sz="30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. Cada escuela debe escribir, con la ayuda de los padres, una Política de participación de los padres y la familia. </a:t>
            </a:r>
            <a:endParaRPr sz="30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342.JPG" id="145" name="Google Shape;145;p23"/>
          <p:cNvPicPr preferRelativeResize="0"/>
          <p:nvPr/>
        </p:nvPicPr>
        <p:blipFill rotWithShape="1">
          <a:blip r:embed="rId3">
            <a:alphaModFix/>
          </a:blip>
          <a:srcRect b="24961" l="0" r="0" t="24966"/>
          <a:stretch/>
        </p:blipFill>
        <p:spPr>
          <a:xfrm>
            <a:off x="609600" y="3733800"/>
            <a:ext cx="21033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340.JPG" id="146" name="Google Shape;146;p23"/>
          <p:cNvPicPr preferRelativeResize="0"/>
          <p:nvPr/>
        </p:nvPicPr>
        <p:blipFill rotWithShape="1">
          <a:blip r:embed="rId4">
            <a:alphaModFix/>
          </a:blip>
          <a:srcRect b="25207" l="0" r="0" t="25211"/>
          <a:stretch/>
        </p:blipFill>
        <p:spPr>
          <a:xfrm>
            <a:off x="6096000" y="1705425"/>
            <a:ext cx="2508300" cy="16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533400" y="1705425"/>
            <a:ext cx="53499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La Política de participación de los padres y la familia de la escuela describe cómo las escuelas y las familias trabajan juntas para ayudar a los niños.</a:t>
            </a:r>
            <a:endParaRPr sz="2400"/>
          </a:p>
        </p:txBody>
      </p:sp>
      <p:sp>
        <p:nvSpPr>
          <p:cNvPr id="148" name="Google Shape;148;p23"/>
          <p:cNvSpPr txBox="1"/>
          <p:nvPr/>
        </p:nvSpPr>
        <p:spPr>
          <a:xfrm>
            <a:off x="533400" y="2736300"/>
            <a:ext cx="54864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Los acuerdos de responsabilidad (pactos) establecen las responsabilidades de aprendizaje de los padres, estudiantes y personal escolar.</a:t>
            </a:r>
            <a:endParaRPr sz="2400"/>
          </a:p>
        </p:txBody>
      </p:sp>
      <p:sp>
        <p:nvSpPr>
          <p:cNvPr id="149" name="Google Shape;149;p23"/>
          <p:cNvSpPr txBox="1"/>
          <p:nvPr/>
        </p:nvSpPr>
        <p:spPr>
          <a:xfrm>
            <a:off x="3519601" y="3429000"/>
            <a:ext cx="50847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Traducir información escolar al primer idioma de las familias.</a:t>
            </a:r>
            <a:endParaRPr sz="1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Organice actividades para ayudar a las familias a ayudar a los niños a aprender. </a:t>
            </a:r>
            <a:endParaRPr sz="1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Ofrezca clases de crianza para padres.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3438825" y="3370125"/>
            <a:ext cx="548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C14"/>
              </a:buClr>
              <a:buFont typeface="Times New Roman"/>
              <a:buNone/>
            </a:pPr>
            <a:r>
              <a:rPr lang="en" sz="1800">
                <a:solidFill>
                  <a:srgbClr val="FF1C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</a:t>
            </a: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dinero de título uno también se puede usar para</a:t>
            </a:r>
            <a:r>
              <a:rPr b="0" i="0" lang="en" sz="1800" u="none" cap="none" strike="noStrike">
                <a:solidFill>
                  <a:srgbClr val="FF1C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800"/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Las Participación de Padres y Familias</a:t>
            </a:r>
            <a:endParaRPr sz="5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715075" y="5685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¿Cómo puede ayudar a su hijo?</a:t>
            </a:r>
            <a:endParaRPr sz="6500">
              <a:solidFill>
                <a:srgbClr val="FFFFFF"/>
              </a:solidFill>
            </a:endParaRPr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97275" y="1724400"/>
            <a:ext cx="9144000" cy="34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¡Las familias son una parte importante de nuestra escuela de Título 1!</a:t>
            </a:r>
            <a:endParaRPr sz="3200">
              <a:solidFill>
                <a:srgbClr val="0033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Asegúrese de que su hijo venga a la escuela listo para aprender. Asegúrese de que su hijo: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17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esté bien descansado.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17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Toma el desayuno (el desayuno se sirve todos los días sin costo para los estudiantes).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17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Completa la tarea y lee todas las noches.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17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Pide ayuda cuando la necesita.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0" y="1543200"/>
            <a:ext cx="9144000" cy="34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familias son una parte importante de nuestra escuela de Título 1!</a:t>
            </a:r>
            <a:endParaRPr sz="3000">
              <a:solidFill>
                <a:srgbClr val="0033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90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ymbol"/>
              <a:buChar char="❑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Vea la reunión anual del Título I de su escuela para obtener más información sobre el Título I y sus derechos y responsabilidades como padre.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90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ymbol"/>
              <a:buChar char="❑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Trabaje con otras familias y maestros para revisar su plan escolar (SIP) y el plan de participación de los padres.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90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ymbol"/>
              <a:buChar char="❑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Asista a las conferencias escolares de sus hijos y a las actividades familiares diseñadas para ayudarlos a tener éxito.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❑"/>
            </a:pP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 representante asesora del superintendente ha sido Heather </a:t>
            </a: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Murdock.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33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5"/>
          <p:cNvSpPr txBox="1"/>
          <p:nvPr>
            <p:ph type="title"/>
          </p:nvPr>
        </p:nvSpPr>
        <p:spPr>
          <a:xfrm>
            <a:off x="715075" y="5685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¿Cómo puede ayudar a su hijo?</a:t>
            </a:r>
            <a:endParaRPr sz="6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0" y="380025"/>
            <a:ext cx="8365800" cy="9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Derechos de Los Padres a Saber</a:t>
            </a:r>
            <a:endParaRPr sz="5200">
              <a:solidFill>
                <a:srgbClr val="FFFFFF"/>
              </a:solidFill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471900" y="1919075"/>
            <a:ext cx="8222100" cy="30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Si el maestro ha cumplido con los criterios estatales de calificación y licencia para los niveles de grado y las materias en las que el maestro está enseñando;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Si el maestro está enseñando en caso de emergencia u otro estado provisional a través del cual se ha renunciado a los criterios estatales de calificación o licencia;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El título universitario del maestro y cualquier otra certificación o título de posgrado que posea el maestro, incluido el campo de disciplina de la certificación o título; y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Si el niño recibe servicios de un asistente de maestro y, de ser así, las calificaciones del asistente.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Además, si un niño es asignado o enseñado por un maestro que no tiene licencia en el área académica básica para la cual está asignado durante cuatro o más semanas consecutivas, el padre debe recibir una notificación oportuna.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550" y="124663"/>
            <a:ext cx="2966450" cy="150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121575" y="507700"/>
            <a:ext cx="85602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de Participación de Padres y Familias</a:t>
            </a:r>
            <a:endParaRPr sz="3800">
              <a:solidFill>
                <a:srgbClr val="FFFFFF"/>
              </a:solidFill>
            </a:endParaRPr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25" y="1690175"/>
            <a:ext cx="9144000" cy="3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Orientaciones l	                                                  Parent Link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Reuniones Virtuales						Reunión Anual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Conferencias de padres (tres veces al año) 	Acuerdos de responsabilidad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Reuniones de PTO 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Eventos de participación de padres y familias      </a:t>
            </a:r>
            <a:r>
              <a:rPr i="1" lang="en"/>
              <a:t>Este año, las reuniones y eventos se</a:t>
            </a:r>
            <a:r>
              <a:rPr i="1" lang="en"/>
              <a:t> 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Classroom Dojo / Google Classroom			</a:t>
            </a:r>
            <a:r>
              <a:rPr i="1" lang="en"/>
              <a:t>r</a:t>
            </a:r>
            <a:r>
              <a:rPr i="1" lang="en"/>
              <a:t>ealizarán </a:t>
            </a:r>
            <a:r>
              <a:rPr i="1" lang="en"/>
              <a:t>en las pautas de Covid19.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471900" y="456550"/>
            <a:ext cx="8222100" cy="10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¡Háganos saber lo que piensa!</a:t>
            </a:r>
            <a:endParaRPr sz="4100">
              <a:solidFill>
                <a:srgbClr val="FFFFFF"/>
              </a:solidFill>
            </a:endParaRPr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471900" y="1919075"/>
            <a:ext cx="8222100" cy="29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Ahora que ha visto estas diapositivas, tómese un momento para completar una encuesta de aportes familiares en: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Encuesta familiar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La encuesta es accesible desde el sitio web de nuestra escuela y se compartirá en Class Dojo y Google Classroom.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Para obtener más información,</a:t>
            </a:r>
            <a:endParaRPr sz="5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471900" y="1919075"/>
            <a:ext cx="8222100" cy="29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Comuníquese con: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Melissa Elliott - Directora,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 Pleasant Gardens Elementary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Iris Lawing, Coordinadora de Título 1 en Pleasant Gardens Elementary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Crystal Hamby, Directora de Educación Primaria y Programas Federales al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828-652-4535 Ext. 104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1760125"/>
            <a:ext cx="8222100" cy="228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Misión</a:t>
            </a:r>
            <a:r>
              <a:rPr lang="en">
                <a:solidFill>
                  <a:srgbClr val="1155CC"/>
                </a:solidFill>
              </a:rPr>
              <a:t>: </a:t>
            </a:r>
            <a:r>
              <a:rPr lang="en" sz="1800">
                <a:solidFill>
                  <a:srgbClr val="1155CC"/>
                </a:solidFill>
              </a:rPr>
              <a:t>Pleasant Gardens Elementary proporciona los bloques de construcción de instrucción para el desarrollo de aprendices por vida. Nuestro entorno de aprendizaje atractivo promueve el pensamiento crítico, la resolución de problemas y una mentalidad innovadora donde los estudiantes trabajan en colaboración para mejorar el mundo que los rodea. Alentamos a los líderes estudiantiles enfocados en el futuro que aprecian y celebran la diversidad de nuestra comunidad escolar. </a:t>
            </a:r>
            <a:endParaRPr sz="2400">
              <a:solidFill>
                <a:srgbClr val="1155CC"/>
              </a:solidFill>
            </a:endParaRPr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240850" y="163125"/>
            <a:ext cx="8453100" cy="13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Visión: Pleasant Gardens Elementary: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La Escuela que Involucra las Mentes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600" y="3676200"/>
            <a:ext cx="1865776" cy="13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¿Qué es el Título Uno?</a:t>
            </a:r>
            <a:endParaRPr sz="5200">
              <a:solidFill>
                <a:srgbClr val="FFFFFF"/>
              </a:solidFill>
            </a:endParaRPr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218025" y="19805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El Título 1 es el programa de educación federal más grande. Su intención es ayudar a garantizar que todos los niños tengan la oportunidad de obtener una educación de alta calidad y alcanzar la competencia en el contenido académico estatal desafiante y los estándares de desempeño.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7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10770" l="-27250" r="27250" t="-72740"/>
          <a:stretch/>
        </p:blipFill>
        <p:spPr>
          <a:xfrm>
            <a:off x="4176475" y="-1358750"/>
            <a:ext cx="3556526" cy="349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752800" y="531600"/>
            <a:ext cx="8222100" cy="12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¿Cómo funciona el título uno?</a:t>
            </a:r>
            <a:endParaRPr sz="3800">
              <a:solidFill>
                <a:srgbClr val="FFFFFF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77275" y="1752600"/>
            <a:ext cx="7178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El gobierno federal asigna dinero a los estados.</a:t>
            </a:r>
            <a:endParaRPr sz="2400"/>
          </a:p>
        </p:txBody>
      </p:sp>
      <p:sp>
        <p:nvSpPr>
          <p:cNvPr id="91" name="Google Shape;91;p16"/>
          <p:cNvSpPr txBox="1"/>
          <p:nvPr/>
        </p:nvSpPr>
        <p:spPr>
          <a:xfrm>
            <a:off x="702950" y="3536525"/>
            <a:ext cx="74676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937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El plan del Título I del estado de Carolina del Norte describe:</a:t>
            </a:r>
            <a:endParaRPr sz="1800"/>
          </a:p>
          <a:p>
            <a:pPr indent="31750" lvl="2" marL="1885950" rtl="0" algn="l"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Estándares para el aprendizaje de los niños.</a:t>
            </a:r>
            <a:endParaRPr sz="1800"/>
          </a:p>
          <a:p>
            <a:pPr indent="31750" lvl="2" marL="1885950" rtl="0" algn="l"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Medición del desempeño estudiantil</a:t>
            </a:r>
            <a:endParaRPr sz="2000"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625" y="1641363"/>
            <a:ext cx="1933500" cy="180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6"/>
          <p:cNvCxnSpPr/>
          <p:nvPr/>
        </p:nvCxnSpPr>
        <p:spPr>
          <a:xfrm flipH="1">
            <a:off x="5638800" y="2819400"/>
            <a:ext cx="1447800" cy="30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pic>
        <p:nvPicPr>
          <p:cNvPr descr="MCMP00206_0000[1]" id="94" name="Google Shape;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0" y="2455975"/>
            <a:ext cx="1219200" cy="12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1738825" y="-2935025"/>
            <a:ext cx="6955200" cy="311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471900" y="3199200"/>
            <a:ext cx="740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Carolina del Norte asigna dinero a los distritos escolares. </a:t>
            </a:r>
            <a:endParaRPr sz="2700"/>
          </a:p>
        </p:txBody>
      </p:sp>
      <p:sp>
        <p:nvSpPr>
          <p:cNvPr id="101" name="Google Shape;101;p17"/>
          <p:cNvSpPr txBox="1"/>
          <p:nvPr/>
        </p:nvSpPr>
        <p:spPr>
          <a:xfrm>
            <a:off x="328300" y="3599525"/>
            <a:ext cx="2140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sz="3800"/>
              <a:t>¿</a:t>
            </a:r>
            <a:r>
              <a:rPr lang="en" sz="4400">
                <a:latin typeface="Times New Roman"/>
                <a:ea typeface="Times New Roman"/>
                <a:cs typeface="Times New Roman"/>
                <a:sym typeface="Times New Roman"/>
              </a:rPr>
              <a:t>Como</a:t>
            </a:r>
            <a:r>
              <a:rPr b="0" i="0" lang="en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2610300" y="4139050"/>
            <a:ext cx="47097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Basado en el número de estudiantes de bajos ingresos en cada distrito.</a:t>
            </a:r>
            <a:endParaRPr sz="2600"/>
          </a:p>
        </p:txBody>
      </p:sp>
      <p:pic>
        <p:nvPicPr>
          <p:cNvPr descr="MCj01011880000[1]"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676400"/>
            <a:ext cx="4021800" cy="15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type="title"/>
          </p:nvPr>
        </p:nvSpPr>
        <p:spPr>
          <a:xfrm>
            <a:off x="752800" y="531600"/>
            <a:ext cx="8222100" cy="12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funciona el título uno?</a:t>
            </a:r>
            <a:endParaRPr sz="3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471900" y="3199200"/>
            <a:ext cx="845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Escuelas del condado de McDowell asignan dinero a cada escuela que califica.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2468500" y="3969525"/>
            <a:ext cx="60474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Basado en el número de estudiantes identificados de bajos ingresos en cada escuela. </a:t>
            </a:r>
            <a:endParaRPr sz="2400"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613" y="1735850"/>
            <a:ext cx="1552765" cy="15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type="title"/>
          </p:nvPr>
        </p:nvSpPr>
        <p:spPr>
          <a:xfrm>
            <a:off x="752800" y="531600"/>
            <a:ext cx="8222100" cy="12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funciona el título uno?</a:t>
            </a:r>
            <a:endParaRPr sz="3800">
              <a:solidFill>
                <a:srgbClr val="FFFFFF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28300" y="3969525"/>
            <a:ext cx="2140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sz="3800"/>
              <a:t>¿</a:t>
            </a:r>
            <a:r>
              <a:rPr lang="en" sz="4400">
                <a:latin typeface="Times New Roman"/>
                <a:ea typeface="Times New Roman"/>
                <a:cs typeface="Times New Roman"/>
                <a:sym typeface="Times New Roman"/>
              </a:rPr>
              <a:t>Como</a:t>
            </a:r>
            <a:r>
              <a:rPr b="0" i="0" lang="en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290475" y="1649025"/>
            <a:ext cx="8222100" cy="31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siguientes escuelas califican para fondos de Título 1 para toda la escuela: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Eastfield Global Magnet School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Glenwood Elementary School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Marion Elementary School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Nebo Elementary School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North Cove Elementary School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Old Fort Elementary School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b="1" lang="en" sz="2400"/>
              <a:t>Pleasant Gardens Elementary School</a:t>
            </a:r>
            <a:endParaRPr b="1" sz="24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West Marion Elementary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8484" r="17021" t="0"/>
          <a:stretch/>
        </p:blipFill>
        <p:spPr>
          <a:xfrm>
            <a:off x="6206500" y="2571750"/>
            <a:ext cx="2676028" cy="227872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>
            <p:ph type="title"/>
          </p:nvPr>
        </p:nvSpPr>
        <p:spPr>
          <a:xfrm>
            <a:off x="752800" y="531600"/>
            <a:ext cx="8222100" cy="12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funciona el título uno?</a:t>
            </a:r>
            <a:endParaRPr sz="3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64300" y="1749750"/>
            <a:ext cx="8222100" cy="3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Todas las escuelas escriben un SIP (Mejoramiento Escolar Plan) para un mayor crecimiento académico y competencia para </a:t>
            </a:r>
            <a:r>
              <a:rPr b="1" i="1"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todos los 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estudiantes.</a:t>
            </a:r>
            <a:r>
              <a:rPr b="1" i="1"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recursos y requisitos del Título I están incluidos en el SIP. 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SIP se revisan continuamente en función de los datos y las necesidades de las escuelas.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puede acceder a los SIP en los     </a:t>
            </a:r>
            <a:r>
              <a:rPr b="1"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b="1" lang="en" sz="17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de Mejoramiento Escolar</a:t>
            </a:r>
            <a:endParaRPr b="1" sz="17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Página web del.</a:t>
            </a:r>
            <a:r>
              <a:rPr b="1"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Visit </a:t>
            </a:r>
            <a:r>
              <a:rPr b="1"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www.indistar.org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	Username: GuestS16711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	Password:  GuestS16711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4">
            <a:alphaModFix/>
          </a:blip>
          <a:srcRect b="36065" l="0" r="0" t="0"/>
          <a:stretch/>
        </p:blipFill>
        <p:spPr>
          <a:xfrm>
            <a:off x="6936375" y="-300600"/>
            <a:ext cx="2077324" cy="17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>
            <p:ph type="title"/>
          </p:nvPr>
        </p:nvSpPr>
        <p:spPr>
          <a:xfrm>
            <a:off x="752800" y="531600"/>
            <a:ext cx="8222100" cy="12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funciona el título uno?</a:t>
            </a:r>
            <a:endParaRPr sz="3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471900" y="178300"/>
            <a:ext cx="8222100" cy="132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ítulo</a:t>
            </a:r>
            <a:r>
              <a:rPr lang="en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/>
              <a:t>Uno de Pleasant Gardens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Elementary</a:t>
            </a:r>
            <a:r>
              <a:rPr lang="en"/>
              <a:t> School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Nuestros fondos se utilizan para lo siguiente: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Eventos de participación de padres y familias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Puestos de maestros y asistentes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Programas y suministros complementarios de lectura / matemáticas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Desarrollo del personal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5375" y="1743500"/>
            <a:ext cx="2226900" cy="3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